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2" r:id="rId4"/>
    <p:sldId id="257" r:id="rId5"/>
    <p:sldId id="258" r:id="rId6"/>
    <p:sldId id="267" r:id="rId7"/>
    <p:sldId id="268" r:id="rId8"/>
    <p:sldId id="269" r:id="rId9"/>
    <p:sldId id="259" r:id="rId10"/>
    <p:sldId id="281" r:id="rId11"/>
    <p:sldId id="282" r:id="rId12"/>
    <p:sldId id="260" r:id="rId13"/>
    <p:sldId id="283" r:id="rId14"/>
    <p:sldId id="264" r:id="rId15"/>
    <p:sldId id="265" r:id="rId16"/>
    <p:sldId id="266" r:id="rId17"/>
    <p:sldId id="284" r:id="rId18"/>
    <p:sldId id="261" r:id="rId19"/>
    <p:sldId id="262" r:id="rId20"/>
    <p:sldId id="270" r:id="rId21"/>
    <p:sldId id="271" r:id="rId22"/>
    <p:sldId id="272" r:id="rId23"/>
    <p:sldId id="285" r:id="rId24"/>
    <p:sldId id="273" r:id="rId25"/>
    <p:sldId id="274" r:id="rId26"/>
    <p:sldId id="275" r:id="rId27"/>
    <p:sldId id="276" r:id="rId28"/>
    <p:sldId id="277" r:id="rId29"/>
    <p:sldId id="278" r:id="rId30"/>
    <p:sldId id="279" r:id="rId31"/>
    <p:sldId id="287" r:id="rId32"/>
    <p:sldId id="286"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1007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31337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3317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18004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56295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63652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t>7/22/2015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100697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t>7/22/2015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18659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t>7/22/2015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90278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8425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07441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8AC7A713-7007-4913-B2CB-7614D15284D3}" type="datetimeFigureOut">
              <a:rPr lang="en-US" smtClean="0"/>
              <a:pPr/>
              <a:t>7/22/2015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7BEB5BB6-300C-4D5B-9AC3-521233952C76}" type="slidenum">
              <a:rPr lang="en-US" smtClean="0"/>
              <a:pPr/>
              <a:t>‹#›</a:t>
            </a:fld>
            <a:endParaRPr lang="en-US"/>
          </a:p>
        </p:txBody>
      </p:sp>
    </p:spTree>
    <p:extLst>
      <p:ext uri="{BB962C8B-B14F-4D97-AF65-F5344CB8AC3E}">
        <p14:creationId xmlns:p14="http://schemas.microsoft.com/office/powerpoint/2010/main" val="415007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5400" b="1" kern="1200">
          <a:ln w="19050">
            <a:solidFill>
              <a:schemeClr val="bg1"/>
            </a:solidFill>
          </a:ln>
          <a:solidFill>
            <a:schemeClr val="bg1"/>
          </a:solidFill>
          <a:effectLst>
            <a:outerShdw blurRad="38100" dist="38100" dir="2700000" algn="tl">
              <a:srgbClr val="000000">
                <a:alpha val="43137"/>
              </a:srgbClr>
            </a:outerShdw>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radleyallan1966@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bradleyallan1966@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56792"/>
            <a:ext cx="7772400" cy="1470025"/>
          </a:xfrm>
        </p:spPr>
        <p:txBody>
          <a:bodyPr/>
          <a:lstStyle/>
          <a:p>
            <a:r>
              <a:rPr lang="en-GB" dirty="0" smtClean="0"/>
              <a:t>Exploring NQT Induction</a:t>
            </a:r>
            <a:endParaRPr lang="en-US" dirty="0"/>
          </a:p>
        </p:txBody>
      </p:sp>
      <p:sp>
        <p:nvSpPr>
          <p:cNvPr id="4" name="Subtitle 3"/>
          <p:cNvSpPr>
            <a:spLocks noGrp="1"/>
          </p:cNvSpPr>
          <p:nvPr>
            <p:ph type="subTitle" idx="1"/>
          </p:nvPr>
        </p:nvSpPr>
        <p:spPr/>
        <p:txBody>
          <a:bodyPr>
            <a:noAutofit/>
          </a:bodyPr>
          <a:lstStyle/>
          <a:p>
            <a:r>
              <a:rPr lang="en-GB" sz="2000" dirty="0" smtClean="0"/>
              <a:t>Brad Allan</a:t>
            </a:r>
          </a:p>
          <a:p>
            <a:endParaRPr lang="en-GB" sz="2000" dirty="0"/>
          </a:p>
          <a:p>
            <a:r>
              <a:rPr lang="en-GB" sz="2000" dirty="0" smtClean="0">
                <a:solidFill>
                  <a:srgbClr val="FFFF00"/>
                </a:solidFill>
                <a:hlinkClick r:id="rId2"/>
              </a:rPr>
              <a:t>bradleyallan1966@gmail.com</a:t>
            </a:r>
            <a:endParaRPr lang="en-GB" sz="2000" dirty="0" smtClean="0">
              <a:solidFill>
                <a:srgbClr val="FFFF00"/>
              </a:solidFill>
            </a:endParaRPr>
          </a:p>
          <a:p>
            <a:endParaRPr lang="en-GB" sz="2000" dirty="0"/>
          </a:p>
        </p:txBody>
      </p:sp>
      <p:sp>
        <p:nvSpPr>
          <p:cNvPr id="5" name="Oval 4"/>
          <p:cNvSpPr/>
          <p:nvPr/>
        </p:nvSpPr>
        <p:spPr>
          <a:xfrm>
            <a:off x="7812360" y="5877272"/>
            <a:ext cx="108012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T1</a:t>
            </a:r>
            <a:endParaRPr lang="en-GB" dirty="0"/>
          </a:p>
        </p:txBody>
      </p:sp>
    </p:spTree>
    <p:extLst>
      <p:ext uri="{BB962C8B-B14F-4D97-AF65-F5344CB8AC3E}">
        <p14:creationId xmlns:p14="http://schemas.microsoft.com/office/powerpoint/2010/main" val="3236952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852936"/>
            <a:ext cx="8229600" cy="1143000"/>
          </a:xfrm>
        </p:spPr>
        <p:txBody>
          <a:bodyPr/>
          <a:lstStyle/>
          <a:p>
            <a:r>
              <a:rPr lang="en-GB" dirty="0" smtClean="0"/>
              <a:t> </a:t>
            </a:r>
            <a:r>
              <a:rPr lang="en-GB" dirty="0"/>
              <a:t/>
            </a:r>
            <a:br>
              <a:rPr lang="en-GB"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045" y="548680"/>
            <a:ext cx="2619375" cy="1743075"/>
          </a:xfrm>
          <a:prstGeom prst="rect">
            <a:avLst/>
          </a:prstGeom>
        </p:spPr>
      </p:pic>
      <p:sp>
        <p:nvSpPr>
          <p:cNvPr id="5" name="Content Placeholder 2"/>
          <p:cNvSpPr>
            <a:spLocks noGrp="1"/>
          </p:cNvSpPr>
          <p:nvPr>
            <p:ph idx="1"/>
          </p:nvPr>
        </p:nvSpPr>
        <p:spPr>
          <a:xfrm>
            <a:off x="251520" y="1433006"/>
            <a:ext cx="8712968" cy="1883296"/>
          </a:xfrm>
        </p:spPr>
        <p:txBody>
          <a:bodyPr>
            <a:noAutofit/>
          </a:bodyPr>
          <a:lstStyle/>
          <a:p>
            <a:pPr marL="0" indent="0">
              <a:buNone/>
            </a:pPr>
            <a:r>
              <a:rPr lang="en-US" sz="4000" dirty="0" smtClean="0"/>
              <a:t>Play your cards right!</a:t>
            </a:r>
          </a:p>
          <a:p>
            <a:pPr marL="0" indent="0">
              <a:buNone/>
            </a:pPr>
            <a:endParaRPr lang="en-US" sz="2800" dirty="0" smtClean="0">
              <a:solidFill>
                <a:srgbClr val="FFFF00"/>
              </a:solidFill>
            </a:endParaRPr>
          </a:p>
          <a:p>
            <a:pPr marL="0" indent="0">
              <a:buNone/>
            </a:pPr>
            <a:endParaRPr lang="en-US" sz="2800" dirty="0">
              <a:solidFill>
                <a:srgbClr val="FFFF00"/>
              </a:solidFill>
            </a:endParaRPr>
          </a:p>
          <a:p>
            <a:pPr marL="0" indent="0">
              <a:buNone/>
            </a:pPr>
            <a:endParaRPr lang="en-US" sz="2800" dirty="0">
              <a:solidFill>
                <a:srgbClr val="FFFF00"/>
              </a:solidFill>
            </a:endParaRPr>
          </a:p>
          <a:p>
            <a:pPr marL="0" indent="0">
              <a:buNone/>
            </a:pPr>
            <a:r>
              <a:rPr lang="en-US" dirty="0" smtClean="0">
                <a:solidFill>
                  <a:srgbClr val="FFFF00"/>
                </a:solidFill>
              </a:rPr>
              <a:t>We asked 100 NQTs at the beginning of their Induction year to name their Top Ten concerns</a:t>
            </a:r>
            <a:endParaRPr lang="en-US" sz="2400" dirty="0">
              <a:solidFill>
                <a:srgbClr val="FFFF00"/>
              </a:solidFill>
            </a:endParaRPr>
          </a:p>
        </p:txBody>
      </p:sp>
    </p:spTree>
    <p:extLst>
      <p:ext uri="{BB962C8B-B14F-4D97-AF65-F5344CB8AC3E}">
        <p14:creationId xmlns:p14="http://schemas.microsoft.com/office/powerpoint/2010/main" val="576268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852936"/>
            <a:ext cx="8229600" cy="1143000"/>
          </a:xfrm>
        </p:spPr>
        <p:txBody>
          <a:bodyPr/>
          <a:lstStyle/>
          <a:p>
            <a:r>
              <a:rPr lang="en-GB" dirty="0" smtClean="0"/>
              <a:t> </a:t>
            </a:r>
            <a:r>
              <a:rPr lang="en-GB" dirty="0"/>
              <a:t/>
            </a:r>
            <a:br>
              <a:rPr lang="en-GB"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045" y="548680"/>
            <a:ext cx="2619375" cy="1743075"/>
          </a:xfrm>
          <a:prstGeom prst="rect">
            <a:avLst/>
          </a:prstGeom>
        </p:spPr>
      </p:pic>
      <p:sp>
        <p:nvSpPr>
          <p:cNvPr id="5" name="Content Placeholder 2"/>
          <p:cNvSpPr>
            <a:spLocks noGrp="1"/>
          </p:cNvSpPr>
          <p:nvPr>
            <p:ph idx="1"/>
          </p:nvPr>
        </p:nvSpPr>
        <p:spPr>
          <a:xfrm>
            <a:off x="251520" y="908720"/>
            <a:ext cx="8712968" cy="1883296"/>
          </a:xfrm>
        </p:spPr>
        <p:txBody>
          <a:bodyPr>
            <a:noAutofit/>
          </a:bodyPr>
          <a:lstStyle/>
          <a:p>
            <a:pPr marL="0" indent="0">
              <a:buNone/>
            </a:pPr>
            <a:r>
              <a:rPr lang="en-US" sz="4000" dirty="0" smtClean="0"/>
              <a:t>Play your cards right!</a:t>
            </a:r>
          </a:p>
          <a:p>
            <a:pPr marL="0" indent="0">
              <a:buNone/>
            </a:pPr>
            <a:endParaRPr lang="en-US" sz="2800" dirty="0" smtClean="0">
              <a:solidFill>
                <a:srgbClr val="FFFF00"/>
              </a:solidFill>
            </a:endParaRPr>
          </a:p>
          <a:p>
            <a:pPr marL="0" indent="0">
              <a:buNone/>
            </a:pPr>
            <a:endParaRPr lang="en-US" sz="2800" dirty="0">
              <a:solidFill>
                <a:srgbClr val="FFFF00"/>
              </a:solidFill>
            </a:endParaRPr>
          </a:p>
          <a:p>
            <a:pPr marL="514350" indent="-514350">
              <a:buFont typeface="Arial" panose="020B0604020202020204" pitchFamily="34" charset="0"/>
              <a:buAutoNum type="arabicPeriod"/>
            </a:pPr>
            <a:r>
              <a:rPr lang="en-US" sz="2800" dirty="0" err="1" smtClean="0">
                <a:solidFill>
                  <a:srgbClr val="FFFF00"/>
                </a:solidFill>
              </a:rPr>
              <a:t>Behaviour</a:t>
            </a:r>
            <a:r>
              <a:rPr lang="en-US" sz="2800" dirty="0">
                <a:solidFill>
                  <a:srgbClr val="FFFF00"/>
                </a:solidFill>
              </a:rPr>
              <a:t> </a:t>
            </a:r>
            <a:r>
              <a:rPr lang="en-US" sz="2800" dirty="0" smtClean="0">
                <a:solidFill>
                  <a:srgbClr val="FFFF00"/>
                </a:solidFill>
              </a:rPr>
              <a:t>management</a:t>
            </a:r>
          </a:p>
          <a:p>
            <a:pPr marL="514350" indent="-514350">
              <a:buFont typeface="Arial" panose="020B0604020202020204" pitchFamily="34" charset="0"/>
              <a:buAutoNum type="arabicPeriod"/>
            </a:pPr>
            <a:r>
              <a:rPr lang="en-US" sz="2800" dirty="0" smtClean="0">
                <a:solidFill>
                  <a:srgbClr val="FFFF00"/>
                </a:solidFill>
              </a:rPr>
              <a:t>Timetable</a:t>
            </a:r>
          </a:p>
          <a:p>
            <a:pPr marL="514350" indent="-514350">
              <a:buFont typeface="Arial" panose="020B0604020202020204" pitchFamily="34" charset="0"/>
              <a:buAutoNum type="arabicPeriod"/>
            </a:pPr>
            <a:r>
              <a:rPr lang="en-US" sz="2800" dirty="0" smtClean="0">
                <a:solidFill>
                  <a:srgbClr val="FFFF00"/>
                </a:solidFill>
              </a:rPr>
              <a:t>Popularity with children</a:t>
            </a:r>
          </a:p>
          <a:p>
            <a:pPr marL="457200" indent="-457200">
              <a:buAutoNum type="arabicPeriod"/>
            </a:pPr>
            <a:r>
              <a:rPr lang="en-US" sz="2800" dirty="0" smtClean="0">
                <a:solidFill>
                  <a:srgbClr val="FFFF00"/>
                </a:solidFill>
              </a:rPr>
              <a:t>Workload</a:t>
            </a:r>
          </a:p>
          <a:p>
            <a:pPr marL="457200" indent="-457200">
              <a:buAutoNum type="arabicPeriod"/>
            </a:pPr>
            <a:r>
              <a:rPr lang="en-US" sz="2800" dirty="0" smtClean="0">
                <a:solidFill>
                  <a:srgbClr val="FFFF00"/>
                </a:solidFill>
              </a:rPr>
              <a:t>Fitting in</a:t>
            </a:r>
          </a:p>
          <a:p>
            <a:pPr marL="0" indent="0">
              <a:buNone/>
            </a:pPr>
            <a:endParaRPr lang="en-US" sz="2000" dirty="0">
              <a:solidFill>
                <a:srgbClr val="FFFF00"/>
              </a:solidFill>
            </a:endParaRPr>
          </a:p>
        </p:txBody>
      </p:sp>
      <p:sp>
        <p:nvSpPr>
          <p:cNvPr id="6" name="Content Placeholder 2"/>
          <p:cNvSpPr txBox="1">
            <a:spLocks/>
          </p:cNvSpPr>
          <p:nvPr/>
        </p:nvSpPr>
        <p:spPr>
          <a:xfrm>
            <a:off x="4787516" y="4005064"/>
            <a:ext cx="8712968" cy="1883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Arial" panose="020B0604020202020204" pitchFamily="34" charset="0"/>
              <a:buAutoNum type="arabicPeriod" startAt="6"/>
            </a:pPr>
            <a:r>
              <a:rPr lang="en-US" sz="2800" dirty="0">
                <a:solidFill>
                  <a:srgbClr val="FFFF00"/>
                </a:solidFill>
              </a:rPr>
              <a:t>Job security</a:t>
            </a:r>
          </a:p>
          <a:p>
            <a:pPr marL="514350" indent="-514350">
              <a:buAutoNum type="arabicPeriod" startAt="6"/>
            </a:pPr>
            <a:r>
              <a:rPr lang="en-US" sz="2800" dirty="0" smtClean="0">
                <a:solidFill>
                  <a:srgbClr val="FFFF00"/>
                </a:solidFill>
              </a:rPr>
              <a:t>Observations</a:t>
            </a:r>
          </a:p>
          <a:p>
            <a:pPr marL="514350" indent="-514350">
              <a:buAutoNum type="arabicPeriod" startAt="6"/>
            </a:pPr>
            <a:r>
              <a:rPr lang="en-US" sz="2800" dirty="0" smtClean="0">
                <a:solidFill>
                  <a:srgbClr val="FFFF00"/>
                </a:solidFill>
              </a:rPr>
              <a:t>NQT File</a:t>
            </a:r>
          </a:p>
          <a:p>
            <a:pPr marL="514350" indent="-514350">
              <a:buAutoNum type="arabicPeriod" startAt="6"/>
            </a:pPr>
            <a:r>
              <a:rPr lang="en-US" sz="2800" dirty="0" smtClean="0">
                <a:solidFill>
                  <a:srgbClr val="FFFF00"/>
                </a:solidFill>
              </a:rPr>
              <a:t>Failing Induction</a:t>
            </a:r>
          </a:p>
          <a:p>
            <a:pPr marL="514350" indent="-514350">
              <a:buAutoNum type="arabicPeriod" startAt="6"/>
            </a:pPr>
            <a:r>
              <a:rPr lang="en-US" sz="2800" dirty="0" smtClean="0">
                <a:solidFill>
                  <a:srgbClr val="FFFF00"/>
                </a:solidFill>
              </a:rPr>
              <a:t>Subject </a:t>
            </a:r>
            <a:r>
              <a:rPr lang="en-US" sz="2800" dirty="0">
                <a:solidFill>
                  <a:srgbClr val="FFFF00"/>
                </a:solidFill>
              </a:rPr>
              <a:t>Knowledge</a:t>
            </a:r>
          </a:p>
          <a:p>
            <a:pPr marL="514350" indent="-514350">
              <a:buAutoNum type="arabicPeriod" startAt="7"/>
            </a:pPr>
            <a:endParaRPr lang="en-US" sz="2800" dirty="0" smtClean="0">
              <a:solidFill>
                <a:srgbClr val="FFFF00"/>
              </a:solidFill>
            </a:endParaRPr>
          </a:p>
          <a:p>
            <a:pPr marL="514350" indent="-514350">
              <a:buAutoNum type="arabicPeriod" startAt="7"/>
            </a:pPr>
            <a:endParaRPr lang="en-US" sz="2800" dirty="0" smtClean="0">
              <a:solidFill>
                <a:srgbClr val="FFFF00"/>
              </a:solidFill>
            </a:endParaRPr>
          </a:p>
          <a:p>
            <a:pPr marL="457200" indent="-457200">
              <a:buFont typeface="Arial" panose="020B0604020202020204" pitchFamily="34" charset="0"/>
              <a:buAutoNum type="arabicPeriod"/>
            </a:pPr>
            <a:endParaRPr lang="en-US" sz="2000" dirty="0">
              <a:solidFill>
                <a:srgbClr val="FFFF00"/>
              </a:solidFill>
            </a:endParaRPr>
          </a:p>
        </p:txBody>
      </p:sp>
    </p:spTree>
    <p:extLst>
      <p:ext uri="{BB962C8B-B14F-4D97-AF65-F5344CB8AC3E}">
        <p14:creationId xmlns:p14="http://schemas.microsoft.com/office/powerpoint/2010/main" val="2044539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r>
              <a:rPr lang="en-GB" sz="3200" dirty="0" smtClean="0"/>
              <a:t>What are the roles and responsibilities of those involved in NQT Induction?</a:t>
            </a:r>
            <a:endParaRPr lang="en-US" sz="3200" dirty="0"/>
          </a:p>
        </p:txBody>
      </p:sp>
      <p:sp>
        <p:nvSpPr>
          <p:cNvPr id="3" name="Content Placeholder 2"/>
          <p:cNvSpPr>
            <a:spLocks noGrp="1"/>
          </p:cNvSpPr>
          <p:nvPr>
            <p:ph idx="1"/>
          </p:nvPr>
        </p:nvSpPr>
        <p:spPr>
          <a:xfrm>
            <a:off x="251520" y="1772816"/>
            <a:ext cx="8712968" cy="1883296"/>
          </a:xfrm>
        </p:spPr>
        <p:txBody>
          <a:bodyPr>
            <a:noAutofit/>
          </a:bodyPr>
          <a:lstStyle/>
          <a:p>
            <a:pPr marL="0" indent="0">
              <a:buNone/>
            </a:pPr>
            <a:r>
              <a:rPr lang="en-US" sz="2800" dirty="0" smtClean="0"/>
              <a:t>Head teacher/Principal</a:t>
            </a:r>
          </a:p>
          <a:p>
            <a:pPr marL="0" indent="0">
              <a:buNone/>
            </a:pPr>
            <a:r>
              <a:rPr lang="en-US" sz="2400" dirty="0" smtClean="0">
                <a:solidFill>
                  <a:srgbClr val="FFFF00"/>
                </a:solidFill>
              </a:rPr>
              <a:t>The Head teacher/Principal should:</a:t>
            </a:r>
          </a:p>
          <a:p>
            <a:r>
              <a:rPr lang="en-US" sz="2400" dirty="0" smtClean="0">
                <a:solidFill>
                  <a:srgbClr val="FFFF00"/>
                </a:solidFill>
              </a:rPr>
              <a:t>Ensure that the NQT has an appropriate induction </a:t>
            </a:r>
            <a:r>
              <a:rPr lang="en-US" sz="2400" dirty="0" err="1" smtClean="0">
                <a:solidFill>
                  <a:srgbClr val="FFFF00"/>
                </a:solidFill>
              </a:rPr>
              <a:t>programme</a:t>
            </a:r>
            <a:endParaRPr lang="en-US" sz="2400" dirty="0" smtClean="0">
              <a:solidFill>
                <a:srgbClr val="FFFF00"/>
              </a:solidFill>
            </a:endParaRPr>
          </a:p>
          <a:p>
            <a:r>
              <a:rPr lang="en-US" sz="2400" dirty="0" smtClean="0">
                <a:solidFill>
                  <a:srgbClr val="FFFF00"/>
                </a:solidFill>
              </a:rPr>
              <a:t>Ensure that the NQT has a 10% reduced timetable and PPA time as necessary</a:t>
            </a:r>
          </a:p>
          <a:p>
            <a:r>
              <a:rPr lang="en-US" sz="2400" dirty="0" smtClean="0">
                <a:solidFill>
                  <a:srgbClr val="FFFF00"/>
                </a:solidFill>
              </a:rPr>
              <a:t>Appoint an Induction Coordinator</a:t>
            </a:r>
          </a:p>
          <a:p>
            <a:r>
              <a:rPr lang="en-US" sz="2400" dirty="0" smtClean="0">
                <a:solidFill>
                  <a:srgbClr val="FFFF00"/>
                </a:solidFill>
              </a:rPr>
              <a:t>Inform the governing body about induction arrangements</a:t>
            </a:r>
          </a:p>
          <a:p>
            <a:r>
              <a:rPr lang="en-US" sz="2400" dirty="0" smtClean="0">
                <a:solidFill>
                  <a:srgbClr val="FFFF00"/>
                </a:solidFill>
              </a:rPr>
              <a:t>Recommend to the appropriate body whether the NQT has met the requirements for completion of induction</a:t>
            </a:r>
          </a:p>
        </p:txBody>
      </p:sp>
    </p:spTree>
    <p:extLst>
      <p:ext uri="{BB962C8B-B14F-4D97-AF65-F5344CB8AC3E}">
        <p14:creationId xmlns:p14="http://schemas.microsoft.com/office/powerpoint/2010/main" val="367791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r>
              <a:rPr lang="en-GB" sz="3200" dirty="0" smtClean="0"/>
              <a:t>What are the roles and responsibilities of those involved in NQT Induction?</a:t>
            </a:r>
            <a:endParaRPr lang="en-US" sz="3200" dirty="0"/>
          </a:p>
        </p:txBody>
      </p:sp>
      <p:sp>
        <p:nvSpPr>
          <p:cNvPr id="3" name="Content Placeholder 2"/>
          <p:cNvSpPr>
            <a:spLocks noGrp="1"/>
          </p:cNvSpPr>
          <p:nvPr>
            <p:ph idx="1"/>
          </p:nvPr>
        </p:nvSpPr>
        <p:spPr>
          <a:xfrm>
            <a:off x="251520" y="1772816"/>
            <a:ext cx="8712968" cy="1883296"/>
          </a:xfrm>
        </p:spPr>
        <p:txBody>
          <a:bodyPr>
            <a:noAutofit/>
          </a:bodyPr>
          <a:lstStyle/>
          <a:p>
            <a:pPr marL="0" indent="0">
              <a:buNone/>
            </a:pPr>
            <a:r>
              <a:rPr lang="en-US" sz="2800" dirty="0" smtClean="0"/>
              <a:t>Head teacher/Principal</a:t>
            </a:r>
          </a:p>
          <a:p>
            <a:pPr marL="0" indent="0">
              <a:buNone/>
            </a:pPr>
            <a:r>
              <a:rPr lang="en-US" sz="2400" dirty="0" smtClean="0">
                <a:solidFill>
                  <a:srgbClr val="FFFF00"/>
                </a:solidFill>
              </a:rPr>
              <a:t>The Head teacher/Principal should:</a:t>
            </a:r>
          </a:p>
          <a:p>
            <a:r>
              <a:rPr lang="en-US" sz="2400" dirty="0" smtClean="0">
                <a:solidFill>
                  <a:srgbClr val="FFFF00"/>
                </a:solidFill>
              </a:rPr>
              <a:t>Provide interim reports on request for staff moving in between formal assessment periods and notify the appropriate body if and when an NQT leaves the school</a:t>
            </a:r>
          </a:p>
          <a:p>
            <a:r>
              <a:rPr lang="en-US" sz="2400" dirty="0" smtClean="0">
                <a:solidFill>
                  <a:srgbClr val="FFFF00"/>
                </a:solidFill>
              </a:rPr>
              <a:t>Retain all relevant documentation/evidence on file for five years</a:t>
            </a:r>
            <a:endParaRPr lang="en-US" sz="2400" dirty="0">
              <a:solidFill>
                <a:srgbClr val="FFFF00"/>
              </a:solidFill>
            </a:endParaRPr>
          </a:p>
        </p:txBody>
      </p:sp>
    </p:spTree>
    <p:extLst>
      <p:ext uri="{BB962C8B-B14F-4D97-AF65-F5344CB8AC3E}">
        <p14:creationId xmlns:p14="http://schemas.microsoft.com/office/powerpoint/2010/main" val="3132661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r>
              <a:rPr lang="en-GB" sz="3200" dirty="0" smtClean="0"/>
              <a:t>What are the roles and responsibilities of those involved in NQT Induction?</a:t>
            </a:r>
            <a:endParaRPr lang="en-US" sz="3200" dirty="0"/>
          </a:p>
        </p:txBody>
      </p:sp>
      <p:sp>
        <p:nvSpPr>
          <p:cNvPr id="3" name="Content Placeholder 2"/>
          <p:cNvSpPr>
            <a:spLocks noGrp="1"/>
          </p:cNvSpPr>
          <p:nvPr>
            <p:ph idx="1"/>
          </p:nvPr>
        </p:nvSpPr>
        <p:spPr>
          <a:xfrm>
            <a:off x="251520" y="1772816"/>
            <a:ext cx="8712968" cy="1883296"/>
          </a:xfrm>
        </p:spPr>
        <p:txBody>
          <a:bodyPr>
            <a:noAutofit/>
          </a:bodyPr>
          <a:lstStyle/>
          <a:p>
            <a:pPr marL="0" indent="0">
              <a:buNone/>
            </a:pPr>
            <a:r>
              <a:rPr lang="en-US" sz="2800" dirty="0" smtClean="0"/>
              <a:t>Induction Coordinator</a:t>
            </a:r>
          </a:p>
          <a:p>
            <a:pPr marL="0" indent="0">
              <a:buNone/>
            </a:pPr>
            <a:r>
              <a:rPr lang="en-US" sz="2400" dirty="0" smtClean="0">
                <a:solidFill>
                  <a:srgbClr val="FFFF00"/>
                </a:solidFill>
              </a:rPr>
              <a:t>The Induction Coordinator should:</a:t>
            </a:r>
          </a:p>
          <a:p>
            <a:r>
              <a:rPr lang="en-US" sz="2400" dirty="0" smtClean="0">
                <a:solidFill>
                  <a:srgbClr val="FFFF00"/>
                </a:solidFill>
              </a:rPr>
              <a:t>Provide, or coordinate guidance and effective support for the NQT’s professional development</a:t>
            </a:r>
          </a:p>
          <a:p>
            <a:r>
              <a:rPr lang="en-US" sz="2400" dirty="0" smtClean="0">
                <a:solidFill>
                  <a:srgbClr val="FFFF00"/>
                </a:solidFill>
              </a:rPr>
              <a:t>Carry out regular reviews of progress</a:t>
            </a:r>
          </a:p>
          <a:p>
            <a:r>
              <a:rPr lang="en-US" sz="2400" dirty="0" smtClean="0">
                <a:solidFill>
                  <a:srgbClr val="FFFF00"/>
                </a:solidFill>
              </a:rPr>
              <a:t>Undertake three formal assessment meetings during the total induction period coordinating input from other colleagues as appropriate</a:t>
            </a:r>
          </a:p>
          <a:p>
            <a:r>
              <a:rPr lang="en-US" sz="2400" dirty="0" smtClean="0">
                <a:solidFill>
                  <a:srgbClr val="FFFF00"/>
                </a:solidFill>
              </a:rPr>
              <a:t>Provide the NQT with copies of written records and ensure the appropriate body has access to them</a:t>
            </a:r>
          </a:p>
          <a:p>
            <a:r>
              <a:rPr lang="en-US" sz="2400" dirty="0" smtClean="0">
                <a:solidFill>
                  <a:srgbClr val="FFFF00"/>
                </a:solidFill>
              </a:rPr>
              <a:t>Take appropriate and early action where an NQT appears to be experiencing difficulties</a:t>
            </a:r>
            <a:endParaRPr lang="en-US" sz="2400" dirty="0">
              <a:solidFill>
                <a:srgbClr val="FFFF00"/>
              </a:solidFill>
            </a:endParaRPr>
          </a:p>
        </p:txBody>
      </p:sp>
    </p:spTree>
    <p:extLst>
      <p:ext uri="{BB962C8B-B14F-4D97-AF65-F5344CB8AC3E}">
        <p14:creationId xmlns:p14="http://schemas.microsoft.com/office/powerpoint/2010/main" val="3567312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r>
              <a:rPr lang="en-GB" sz="3200" dirty="0" smtClean="0"/>
              <a:t>What are the roles and responsibilities of those involved in NQT Induction?</a:t>
            </a:r>
            <a:endParaRPr lang="en-US" sz="3200" dirty="0"/>
          </a:p>
        </p:txBody>
      </p:sp>
      <p:sp>
        <p:nvSpPr>
          <p:cNvPr id="3" name="Content Placeholder 2"/>
          <p:cNvSpPr>
            <a:spLocks noGrp="1"/>
          </p:cNvSpPr>
          <p:nvPr>
            <p:ph idx="1"/>
          </p:nvPr>
        </p:nvSpPr>
        <p:spPr>
          <a:xfrm>
            <a:off x="251520" y="1772816"/>
            <a:ext cx="8712968" cy="1883296"/>
          </a:xfrm>
        </p:spPr>
        <p:txBody>
          <a:bodyPr>
            <a:noAutofit/>
          </a:bodyPr>
          <a:lstStyle/>
          <a:p>
            <a:pPr marL="0" indent="0">
              <a:buNone/>
            </a:pPr>
            <a:r>
              <a:rPr lang="en-US" sz="2800" dirty="0" smtClean="0"/>
              <a:t>Induction Tutor/Mentor</a:t>
            </a:r>
          </a:p>
          <a:p>
            <a:pPr marL="0" indent="0">
              <a:buNone/>
            </a:pPr>
            <a:r>
              <a:rPr lang="en-US" sz="2400" dirty="0" smtClean="0">
                <a:solidFill>
                  <a:srgbClr val="FFFF00"/>
                </a:solidFill>
              </a:rPr>
              <a:t>The Induction Tutor/Mentor should:</a:t>
            </a:r>
          </a:p>
          <a:p>
            <a:r>
              <a:rPr lang="en-US" sz="2400" dirty="0">
                <a:solidFill>
                  <a:srgbClr val="FFFF00"/>
                </a:solidFill>
              </a:rPr>
              <a:t>E</a:t>
            </a:r>
            <a:r>
              <a:rPr lang="en-US" sz="2400" dirty="0" smtClean="0">
                <a:solidFill>
                  <a:srgbClr val="FFFF00"/>
                </a:solidFill>
              </a:rPr>
              <a:t>nsure that the NQT is fully supported in terms of curriculum details and guidance, schemes of work and timetabling arrangements</a:t>
            </a:r>
          </a:p>
          <a:p>
            <a:r>
              <a:rPr lang="en-US" sz="2400" dirty="0" smtClean="0">
                <a:solidFill>
                  <a:srgbClr val="FFFF00"/>
                </a:solidFill>
              </a:rPr>
              <a:t>Undertake weekly meetings with the NQT, set targets, discuss progress and record minutes to be kept in the NQT’s development folder</a:t>
            </a:r>
          </a:p>
          <a:p>
            <a:r>
              <a:rPr lang="en-US" sz="2400" dirty="0" smtClean="0">
                <a:solidFill>
                  <a:srgbClr val="FFFF00"/>
                </a:solidFill>
              </a:rPr>
              <a:t>Help compile the NQT’s development folder</a:t>
            </a:r>
            <a:endParaRPr lang="en-US" sz="2400" dirty="0">
              <a:solidFill>
                <a:srgbClr val="FFFF00"/>
              </a:solidFill>
            </a:endParaRPr>
          </a:p>
        </p:txBody>
      </p:sp>
    </p:spTree>
    <p:extLst>
      <p:ext uri="{BB962C8B-B14F-4D97-AF65-F5344CB8AC3E}">
        <p14:creationId xmlns:p14="http://schemas.microsoft.com/office/powerpoint/2010/main" val="4266065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r>
              <a:rPr lang="en-GB" sz="3200" dirty="0" smtClean="0"/>
              <a:t>What are the roles and responsibilities of those involved in NQT Induction?</a:t>
            </a:r>
            <a:endParaRPr lang="en-US" sz="3200" dirty="0"/>
          </a:p>
        </p:txBody>
      </p:sp>
      <p:sp>
        <p:nvSpPr>
          <p:cNvPr id="3" name="Content Placeholder 2"/>
          <p:cNvSpPr>
            <a:spLocks noGrp="1"/>
          </p:cNvSpPr>
          <p:nvPr>
            <p:ph idx="1"/>
          </p:nvPr>
        </p:nvSpPr>
        <p:spPr>
          <a:xfrm>
            <a:off x="251520" y="1772816"/>
            <a:ext cx="8712968" cy="1883296"/>
          </a:xfrm>
        </p:spPr>
        <p:txBody>
          <a:bodyPr>
            <a:noAutofit/>
          </a:bodyPr>
          <a:lstStyle/>
          <a:p>
            <a:pPr marL="0" indent="0">
              <a:buNone/>
            </a:pPr>
            <a:r>
              <a:rPr lang="en-US" sz="2800" dirty="0" smtClean="0"/>
              <a:t>The NQT</a:t>
            </a:r>
          </a:p>
          <a:p>
            <a:pPr marL="0" indent="0">
              <a:buNone/>
            </a:pPr>
            <a:endParaRPr lang="en-US" sz="2800" dirty="0" smtClean="0"/>
          </a:p>
          <a:p>
            <a:pPr marL="0" indent="0">
              <a:buNone/>
            </a:pPr>
            <a:r>
              <a:rPr lang="en-US" sz="2400" dirty="0" smtClean="0">
                <a:solidFill>
                  <a:srgbClr val="FFFF00"/>
                </a:solidFill>
              </a:rPr>
              <a:t>The NQT should:</a:t>
            </a:r>
          </a:p>
          <a:p>
            <a:r>
              <a:rPr lang="en-US" sz="2400" dirty="0" smtClean="0">
                <a:solidFill>
                  <a:srgbClr val="FFFF00"/>
                </a:solidFill>
              </a:rPr>
              <a:t>Participate fully in the agreed </a:t>
            </a:r>
            <a:r>
              <a:rPr lang="en-US" sz="2400" dirty="0" err="1" smtClean="0">
                <a:solidFill>
                  <a:srgbClr val="FFFF00"/>
                </a:solidFill>
              </a:rPr>
              <a:t>programme</a:t>
            </a:r>
            <a:r>
              <a:rPr lang="en-US" sz="2400" dirty="0" smtClean="0">
                <a:solidFill>
                  <a:srgbClr val="FFFF00"/>
                </a:solidFill>
              </a:rPr>
              <a:t>:</a:t>
            </a:r>
          </a:p>
          <a:p>
            <a:r>
              <a:rPr lang="en-US" sz="2400" dirty="0" err="1" smtClean="0">
                <a:solidFill>
                  <a:srgbClr val="FFFF00"/>
                </a:solidFill>
              </a:rPr>
              <a:t>Familiarise</a:t>
            </a:r>
            <a:r>
              <a:rPr lang="en-US" sz="2400" dirty="0" smtClean="0">
                <a:solidFill>
                  <a:srgbClr val="FFFF00"/>
                </a:solidFill>
              </a:rPr>
              <a:t> themselves with the Teacher Standards and monitor their progress against them</a:t>
            </a:r>
          </a:p>
          <a:p>
            <a:r>
              <a:rPr lang="en-US" sz="2400" dirty="0" smtClean="0">
                <a:solidFill>
                  <a:srgbClr val="FFFF00"/>
                </a:solidFill>
              </a:rPr>
              <a:t>Take increasing responsibility for their own professional development as the </a:t>
            </a:r>
            <a:r>
              <a:rPr lang="en-US" sz="2400" dirty="0" err="1" smtClean="0">
                <a:solidFill>
                  <a:srgbClr val="FFFF00"/>
                </a:solidFill>
              </a:rPr>
              <a:t>programme</a:t>
            </a:r>
            <a:r>
              <a:rPr lang="en-US" sz="2400" dirty="0" smtClean="0">
                <a:solidFill>
                  <a:srgbClr val="FFFF00"/>
                </a:solidFill>
              </a:rPr>
              <a:t> progresses</a:t>
            </a:r>
          </a:p>
          <a:p>
            <a:r>
              <a:rPr lang="en-US" sz="2400" dirty="0">
                <a:solidFill>
                  <a:srgbClr val="FFFF00"/>
                </a:solidFill>
              </a:rPr>
              <a:t>P</a:t>
            </a:r>
            <a:r>
              <a:rPr lang="en-US" sz="2400" dirty="0" smtClean="0">
                <a:solidFill>
                  <a:srgbClr val="FFFF00"/>
                </a:solidFill>
              </a:rPr>
              <a:t>rovide and use their Career Entry Development Profile to shape targets</a:t>
            </a:r>
          </a:p>
        </p:txBody>
      </p:sp>
    </p:spTree>
    <p:extLst>
      <p:ext uri="{BB962C8B-B14F-4D97-AF65-F5344CB8AC3E}">
        <p14:creationId xmlns:p14="http://schemas.microsoft.com/office/powerpoint/2010/main" val="4274558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r>
              <a:rPr lang="en-GB" sz="3200" dirty="0" smtClean="0"/>
              <a:t>What are the roles and responsibilities of those involved in NQT Induction?</a:t>
            </a:r>
            <a:endParaRPr lang="en-US" sz="3200" dirty="0"/>
          </a:p>
        </p:txBody>
      </p:sp>
      <p:sp>
        <p:nvSpPr>
          <p:cNvPr id="3" name="Content Placeholder 2"/>
          <p:cNvSpPr>
            <a:spLocks noGrp="1"/>
          </p:cNvSpPr>
          <p:nvPr>
            <p:ph idx="1"/>
          </p:nvPr>
        </p:nvSpPr>
        <p:spPr>
          <a:xfrm>
            <a:off x="251520" y="1772816"/>
            <a:ext cx="8712968" cy="1883296"/>
          </a:xfrm>
        </p:spPr>
        <p:txBody>
          <a:bodyPr>
            <a:noAutofit/>
          </a:bodyPr>
          <a:lstStyle/>
          <a:p>
            <a:pPr marL="0" indent="0">
              <a:buNone/>
            </a:pPr>
            <a:r>
              <a:rPr lang="en-US" sz="2800" dirty="0" smtClean="0"/>
              <a:t>The NQT</a:t>
            </a:r>
          </a:p>
          <a:p>
            <a:pPr marL="0" indent="0">
              <a:buNone/>
            </a:pPr>
            <a:endParaRPr lang="en-US" sz="2800" dirty="0" smtClean="0"/>
          </a:p>
          <a:p>
            <a:pPr marL="0" indent="0">
              <a:buNone/>
            </a:pPr>
            <a:r>
              <a:rPr lang="en-US" sz="2400" dirty="0" smtClean="0">
                <a:solidFill>
                  <a:srgbClr val="FFFF00"/>
                </a:solidFill>
              </a:rPr>
              <a:t>The NQT should:</a:t>
            </a:r>
          </a:p>
          <a:p>
            <a:r>
              <a:rPr lang="en-US" sz="2400" dirty="0" smtClean="0">
                <a:solidFill>
                  <a:srgbClr val="FFFF00"/>
                </a:solidFill>
              </a:rPr>
              <a:t>Retain copies of all assessment forms and other documentation</a:t>
            </a:r>
          </a:p>
          <a:p>
            <a:r>
              <a:rPr lang="en-US" sz="2400" dirty="0" smtClean="0">
                <a:solidFill>
                  <a:srgbClr val="FFFF00"/>
                </a:solidFill>
              </a:rPr>
              <a:t>Work closely with their Induction Tutor/Mentor, Induction Coordinator and team</a:t>
            </a:r>
          </a:p>
          <a:p>
            <a:r>
              <a:rPr lang="en-US" sz="2400" dirty="0" smtClean="0">
                <a:solidFill>
                  <a:srgbClr val="FFFF00"/>
                </a:solidFill>
              </a:rPr>
              <a:t>Share responsibility to ensure that observations are arranged/carried out </a:t>
            </a:r>
          </a:p>
          <a:p>
            <a:pPr marL="0" indent="0">
              <a:buNone/>
            </a:pPr>
            <a:r>
              <a:rPr lang="en-US" sz="2400" dirty="0">
                <a:solidFill>
                  <a:srgbClr val="FFFF00"/>
                </a:solidFill>
              </a:rPr>
              <a:t> </a:t>
            </a:r>
            <a:r>
              <a:rPr lang="en-US" sz="2400" dirty="0" smtClean="0">
                <a:solidFill>
                  <a:srgbClr val="FFFF00"/>
                </a:solidFill>
              </a:rPr>
              <a:t>     (minimum of six and one in first four weeks)</a:t>
            </a:r>
            <a:endParaRPr lang="en-US" sz="2400" dirty="0">
              <a:solidFill>
                <a:srgbClr val="FFFF00"/>
              </a:solidFill>
            </a:endParaRPr>
          </a:p>
        </p:txBody>
      </p:sp>
    </p:spTree>
    <p:extLst>
      <p:ext uri="{BB962C8B-B14F-4D97-AF65-F5344CB8AC3E}">
        <p14:creationId xmlns:p14="http://schemas.microsoft.com/office/powerpoint/2010/main" val="3973632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852936"/>
            <a:ext cx="7776864" cy="1143000"/>
          </a:xfrm>
        </p:spPr>
        <p:txBody>
          <a:bodyPr/>
          <a:lstStyle/>
          <a:p>
            <a:r>
              <a:rPr lang="en-GB" dirty="0" smtClean="0"/>
              <a:t> What </a:t>
            </a:r>
            <a:r>
              <a:rPr lang="en-GB" dirty="0"/>
              <a:t>is needed to provide meaningful and quality induction for </a:t>
            </a:r>
            <a:r>
              <a:rPr lang="en-GB" dirty="0" smtClean="0"/>
              <a:t>NQTs?</a:t>
            </a:r>
            <a:r>
              <a:rPr lang="en-GB" dirty="0"/>
              <a:t/>
            </a:r>
            <a:br>
              <a:rPr lang="en-GB" dirty="0"/>
            </a:br>
            <a:r>
              <a:rPr lang="en-GB" dirty="0"/>
              <a:t/>
            </a:r>
            <a:br>
              <a:rPr lang="en-GB" dirty="0"/>
            </a:br>
            <a:endParaRPr lang="en-US" dirty="0"/>
          </a:p>
        </p:txBody>
      </p:sp>
    </p:spTree>
    <p:extLst>
      <p:ext uri="{BB962C8B-B14F-4D97-AF65-F5344CB8AC3E}">
        <p14:creationId xmlns:p14="http://schemas.microsoft.com/office/powerpoint/2010/main" val="1566492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467544" y="1988840"/>
            <a:ext cx="8229600" cy="4392488"/>
          </a:xfrm>
        </p:spPr>
        <p:txBody>
          <a:bodyPr>
            <a:normAutofit/>
          </a:bodyPr>
          <a:lstStyle/>
          <a:p>
            <a:r>
              <a:rPr lang="en-GB" dirty="0" smtClean="0">
                <a:solidFill>
                  <a:schemeClr val="tx2">
                    <a:lumMod val="40000"/>
                    <a:lumOff val="60000"/>
                  </a:schemeClr>
                </a:solidFill>
              </a:rPr>
              <a:t>An NQT Induction Programme</a:t>
            </a:r>
          </a:p>
          <a:p>
            <a:r>
              <a:rPr lang="en-GB" dirty="0" smtClean="0">
                <a:solidFill>
                  <a:schemeClr val="tx2">
                    <a:lumMod val="40000"/>
                    <a:lumOff val="60000"/>
                  </a:schemeClr>
                </a:solidFill>
              </a:rPr>
              <a:t>An Induction Policy</a:t>
            </a:r>
          </a:p>
          <a:p>
            <a:r>
              <a:rPr lang="en-GB" dirty="0" smtClean="0">
                <a:solidFill>
                  <a:schemeClr val="tx2">
                    <a:lumMod val="40000"/>
                    <a:lumOff val="60000"/>
                  </a:schemeClr>
                </a:solidFill>
              </a:rPr>
              <a:t>A regular meeting agenda</a:t>
            </a:r>
          </a:p>
          <a:p>
            <a:r>
              <a:rPr lang="en-GB" dirty="0" smtClean="0">
                <a:solidFill>
                  <a:schemeClr val="tx2">
                    <a:lumMod val="40000"/>
                    <a:lumOff val="60000"/>
                  </a:schemeClr>
                </a:solidFill>
              </a:rPr>
              <a:t>Evidence Tracker against the standards</a:t>
            </a:r>
          </a:p>
          <a:p>
            <a:r>
              <a:rPr lang="en-GB" dirty="0" smtClean="0">
                <a:solidFill>
                  <a:schemeClr val="tx2">
                    <a:lumMod val="40000"/>
                    <a:lumOff val="60000"/>
                  </a:schemeClr>
                </a:solidFill>
              </a:rPr>
              <a:t>Observation plan</a:t>
            </a:r>
          </a:p>
          <a:p>
            <a:r>
              <a:rPr lang="en-GB" dirty="0">
                <a:solidFill>
                  <a:schemeClr val="tx2">
                    <a:lumMod val="40000"/>
                    <a:lumOff val="60000"/>
                  </a:schemeClr>
                </a:solidFill>
              </a:rPr>
              <a:t>NQT Development </a:t>
            </a:r>
            <a:r>
              <a:rPr lang="en-GB" dirty="0" smtClean="0">
                <a:solidFill>
                  <a:schemeClr val="tx2">
                    <a:lumMod val="40000"/>
                    <a:lumOff val="60000"/>
                  </a:schemeClr>
                </a:solidFill>
              </a:rPr>
              <a:t>File</a:t>
            </a:r>
          </a:p>
          <a:p>
            <a:r>
              <a:rPr lang="en-GB" dirty="0">
                <a:solidFill>
                  <a:schemeClr val="tx2">
                    <a:lumMod val="40000"/>
                    <a:lumOff val="60000"/>
                  </a:schemeClr>
                </a:solidFill>
              </a:rPr>
              <a:t>Monitoring Audit trail</a:t>
            </a:r>
          </a:p>
          <a:p>
            <a:pPr marL="0" indent="0">
              <a:buNone/>
            </a:pPr>
            <a:endParaRPr lang="en-US" dirty="0"/>
          </a:p>
        </p:txBody>
      </p:sp>
      <p:sp>
        <p:nvSpPr>
          <p:cNvPr id="4" name="Oval 3"/>
          <p:cNvSpPr/>
          <p:nvPr/>
        </p:nvSpPr>
        <p:spPr>
          <a:xfrm>
            <a:off x="7380312" y="1628800"/>
            <a:ext cx="136815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Admin</a:t>
            </a:r>
            <a:endParaRPr lang="en-GB" dirty="0"/>
          </a:p>
        </p:txBody>
      </p:sp>
    </p:spTree>
    <p:extLst>
      <p:ext uri="{BB962C8B-B14F-4D97-AF65-F5344CB8AC3E}">
        <p14:creationId xmlns:p14="http://schemas.microsoft.com/office/powerpoint/2010/main" val="3313953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26607" y="482183"/>
            <a:ext cx="7772400" cy="1470025"/>
          </a:xfrm>
        </p:spPr>
        <p:txBody>
          <a:bodyPr/>
          <a:lstStyle/>
          <a:p>
            <a:r>
              <a:rPr lang="en-GB" dirty="0" smtClean="0"/>
              <a:t>Celebrities who were teachers</a:t>
            </a:r>
            <a:endParaRPr lang="en-GB" dirty="0"/>
          </a:p>
        </p:txBody>
      </p:sp>
      <p:pic>
        <p:nvPicPr>
          <p:cNvPr id="2" name="Picture 1"/>
          <p:cNvPicPr>
            <a:picLocks noChangeAspect="1"/>
          </p:cNvPicPr>
          <p:nvPr/>
        </p:nvPicPr>
        <p:blipFill rotWithShape="1">
          <a:blip r:embed="rId2"/>
          <a:srcRect l="3259" r="2701" b="6522"/>
          <a:stretch/>
        </p:blipFill>
        <p:spPr>
          <a:xfrm>
            <a:off x="623563" y="1931958"/>
            <a:ext cx="1244489" cy="914099"/>
          </a:xfrm>
          <a:prstGeom prst="rect">
            <a:avLst/>
          </a:prstGeom>
        </p:spPr>
      </p:pic>
      <p:pic>
        <p:nvPicPr>
          <p:cNvPr id="4" name="Picture 3"/>
          <p:cNvPicPr>
            <a:picLocks noChangeAspect="1"/>
          </p:cNvPicPr>
          <p:nvPr/>
        </p:nvPicPr>
        <p:blipFill>
          <a:blip r:embed="rId3"/>
          <a:stretch>
            <a:fillRect/>
          </a:stretch>
        </p:blipFill>
        <p:spPr>
          <a:xfrm>
            <a:off x="2546965" y="1931958"/>
            <a:ext cx="1235268" cy="914099"/>
          </a:xfrm>
          <a:prstGeom prst="rect">
            <a:avLst/>
          </a:prstGeom>
        </p:spPr>
      </p:pic>
      <p:pic>
        <p:nvPicPr>
          <p:cNvPr id="6" name="Picture 5"/>
          <p:cNvPicPr>
            <a:picLocks noChangeAspect="1"/>
          </p:cNvPicPr>
          <p:nvPr/>
        </p:nvPicPr>
        <p:blipFill rotWithShape="1">
          <a:blip r:embed="rId4"/>
          <a:srcRect r="2372"/>
          <a:stretch/>
        </p:blipFill>
        <p:spPr>
          <a:xfrm>
            <a:off x="4644009" y="1931958"/>
            <a:ext cx="1241446" cy="914099"/>
          </a:xfrm>
          <a:prstGeom prst="rect">
            <a:avLst/>
          </a:prstGeom>
        </p:spPr>
      </p:pic>
      <p:pic>
        <p:nvPicPr>
          <p:cNvPr id="7" name="Picture 6"/>
          <p:cNvPicPr>
            <a:picLocks noChangeAspect="1"/>
          </p:cNvPicPr>
          <p:nvPr/>
        </p:nvPicPr>
        <p:blipFill>
          <a:blip r:embed="rId5"/>
          <a:stretch>
            <a:fillRect/>
          </a:stretch>
        </p:blipFill>
        <p:spPr>
          <a:xfrm>
            <a:off x="6663288" y="1937386"/>
            <a:ext cx="1338984" cy="908671"/>
          </a:xfrm>
          <a:prstGeom prst="rect">
            <a:avLst/>
          </a:prstGeom>
        </p:spPr>
      </p:pic>
      <p:pic>
        <p:nvPicPr>
          <p:cNvPr id="8" name="Picture 7"/>
          <p:cNvPicPr>
            <a:picLocks noChangeAspect="1"/>
          </p:cNvPicPr>
          <p:nvPr/>
        </p:nvPicPr>
        <p:blipFill rotWithShape="1">
          <a:blip r:embed="rId6"/>
          <a:srcRect l="5801" t="5396"/>
          <a:stretch/>
        </p:blipFill>
        <p:spPr>
          <a:xfrm>
            <a:off x="623563" y="3316152"/>
            <a:ext cx="1244490" cy="858981"/>
          </a:xfrm>
          <a:prstGeom prst="rect">
            <a:avLst/>
          </a:prstGeom>
        </p:spPr>
      </p:pic>
      <p:pic>
        <p:nvPicPr>
          <p:cNvPr id="9" name="Picture 8"/>
          <p:cNvPicPr>
            <a:picLocks noChangeAspect="1"/>
          </p:cNvPicPr>
          <p:nvPr/>
        </p:nvPicPr>
        <p:blipFill>
          <a:blip r:embed="rId7"/>
          <a:stretch>
            <a:fillRect/>
          </a:stretch>
        </p:blipFill>
        <p:spPr>
          <a:xfrm>
            <a:off x="2546965" y="3316152"/>
            <a:ext cx="1241446" cy="858981"/>
          </a:xfrm>
          <a:prstGeom prst="rect">
            <a:avLst/>
          </a:prstGeom>
        </p:spPr>
      </p:pic>
      <p:pic>
        <p:nvPicPr>
          <p:cNvPr id="10" name="Picture 9"/>
          <p:cNvPicPr>
            <a:picLocks noChangeAspect="1"/>
          </p:cNvPicPr>
          <p:nvPr/>
        </p:nvPicPr>
        <p:blipFill>
          <a:blip r:embed="rId8"/>
          <a:stretch>
            <a:fillRect/>
          </a:stretch>
        </p:blipFill>
        <p:spPr>
          <a:xfrm>
            <a:off x="4644008" y="3338634"/>
            <a:ext cx="1241447" cy="836499"/>
          </a:xfrm>
          <a:prstGeom prst="rect">
            <a:avLst/>
          </a:prstGeom>
        </p:spPr>
      </p:pic>
      <p:pic>
        <p:nvPicPr>
          <p:cNvPr id="11" name="Picture 10"/>
          <p:cNvPicPr>
            <a:picLocks noChangeAspect="1"/>
          </p:cNvPicPr>
          <p:nvPr/>
        </p:nvPicPr>
        <p:blipFill>
          <a:blip r:embed="rId9"/>
          <a:stretch>
            <a:fillRect/>
          </a:stretch>
        </p:blipFill>
        <p:spPr>
          <a:xfrm>
            <a:off x="6663288" y="3316152"/>
            <a:ext cx="1338984" cy="858981"/>
          </a:xfrm>
          <a:prstGeom prst="rect">
            <a:avLst/>
          </a:prstGeom>
        </p:spPr>
      </p:pic>
      <p:pic>
        <p:nvPicPr>
          <p:cNvPr id="12" name="Picture 11"/>
          <p:cNvPicPr>
            <a:picLocks noChangeAspect="1"/>
          </p:cNvPicPr>
          <p:nvPr/>
        </p:nvPicPr>
        <p:blipFill>
          <a:blip r:embed="rId10"/>
          <a:stretch>
            <a:fillRect/>
          </a:stretch>
        </p:blipFill>
        <p:spPr>
          <a:xfrm>
            <a:off x="623563" y="4653138"/>
            <a:ext cx="1244489" cy="879191"/>
          </a:xfrm>
          <a:prstGeom prst="rect">
            <a:avLst/>
          </a:prstGeom>
        </p:spPr>
      </p:pic>
      <p:pic>
        <p:nvPicPr>
          <p:cNvPr id="13" name="Picture 12"/>
          <p:cNvPicPr>
            <a:picLocks noChangeAspect="1"/>
          </p:cNvPicPr>
          <p:nvPr/>
        </p:nvPicPr>
        <p:blipFill rotWithShape="1">
          <a:blip r:embed="rId11"/>
          <a:srcRect t="627" r="4800" b="1"/>
          <a:stretch/>
        </p:blipFill>
        <p:spPr>
          <a:xfrm>
            <a:off x="2546965" y="4653135"/>
            <a:ext cx="1235268" cy="879193"/>
          </a:xfrm>
          <a:prstGeom prst="rect">
            <a:avLst/>
          </a:prstGeom>
        </p:spPr>
      </p:pic>
      <p:pic>
        <p:nvPicPr>
          <p:cNvPr id="14" name="Picture 13"/>
          <p:cNvPicPr>
            <a:picLocks noChangeAspect="1"/>
          </p:cNvPicPr>
          <p:nvPr/>
        </p:nvPicPr>
        <p:blipFill>
          <a:blip r:embed="rId12"/>
          <a:stretch>
            <a:fillRect/>
          </a:stretch>
        </p:blipFill>
        <p:spPr>
          <a:xfrm>
            <a:off x="4644008" y="4653136"/>
            <a:ext cx="1241447" cy="879191"/>
          </a:xfrm>
          <a:prstGeom prst="rect">
            <a:avLst/>
          </a:prstGeom>
        </p:spPr>
      </p:pic>
      <p:pic>
        <p:nvPicPr>
          <p:cNvPr id="15" name="Picture 14"/>
          <p:cNvPicPr>
            <a:picLocks noChangeAspect="1"/>
          </p:cNvPicPr>
          <p:nvPr/>
        </p:nvPicPr>
        <p:blipFill>
          <a:blip r:embed="rId13"/>
          <a:stretch>
            <a:fillRect/>
          </a:stretch>
        </p:blipFill>
        <p:spPr>
          <a:xfrm>
            <a:off x="6663288" y="4653135"/>
            <a:ext cx="1338984" cy="879191"/>
          </a:xfrm>
          <a:prstGeom prst="rect">
            <a:avLst/>
          </a:prstGeom>
        </p:spPr>
      </p:pic>
      <p:pic>
        <p:nvPicPr>
          <p:cNvPr id="16" name="Picture 15"/>
          <p:cNvPicPr>
            <a:picLocks noChangeAspect="1"/>
          </p:cNvPicPr>
          <p:nvPr/>
        </p:nvPicPr>
        <p:blipFill>
          <a:blip r:embed="rId14"/>
          <a:stretch>
            <a:fillRect/>
          </a:stretch>
        </p:blipFill>
        <p:spPr>
          <a:xfrm>
            <a:off x="1418695" y="5738767"/>
            <a:ext cx="1425016" cy="914562"/>
          </a:xfrm>
          <a:prstGeom prst="rect">
            <a:avLst/>
          </a:prstGeom>
        </p:spPr>
      </p:pic>
      <p:pic>
        <p:nvPicPr>
          <p:cNvPr id="17" name="Picture 16"/>
          <p:cNvPicPr>
            <a:picLocks noChangeAspect="1"/>
          </p:cNvPicPr>
          <p:nvPr/>
        </p:nvPicPr>
        <p:blipFill>
          <a:blip r:embed="rId15"/>
          <a:stretch>
            <a:fillRect/>
          </a:stretch>
        </p:blipFill>
        <p:spPr>
          <a:xfrm>
            <a:off x="3588182" y="5739057"/>
            <a:ext cx="1357762" cy="914272"/>
          </a:xfrm>
          <a:prstGeom prst="rect">
            <a:avLst/>
          </a:prstGeom>
        </p:spPr>
      </p:pic>
      <p:pic>
        <p:nvPicPr>
          <p:cNvPr id="18" name="Picture 17"/>
          <p:cNvPicPr>
            <a:picLocks noChangeAspect="1"/>
          </p:cNvPicPr>
          <p:nvPr/>
        </p:nvPicPr>
        <p:blipFill>
          <a:blip r:embed="rId16"/>
          <a:stretch>
            <a:fillRect/>
          </a:stretch>
        </p:blipFill>
        <p:spPr>
          <a:xfrm>
            <a:off x="5664858" y="5738767"/>
            <a:ext cx="1355153" cy="914562"/>
          </a:xfrm>
          <a:prstGeom prst="rect">
            <a:avLst/>
          </a:prstGeom>
        </p:spPr>
      </p:pic>
    </p:spTree>
    <p:extLst>
      <p:ext uri="{BB962C8B-B14F-4D97-AF65-F5344CB8AC3E}">
        <p14:creationId xmlns:p14="http://schemas.microsoft.com/office/powerpoint/2010/main" val="1872014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467544" y="1988840"/>
            <a:ext cx="8229600" cy="4464496"/>
          </a:xfrm>
        </p:spPr>
        <p:txBody>
          <a:bodyPr>
            <a:normAutofit/>
          </a:bodyPr>
          <a:lstStyle/>
          <a:p>
            <a:r>
              <a:rPr lang="en-GB" dirty="0" smtClean="0">
                <a:solidFill>
                  <a:schemeClr val="tx2">
                    <a:lumMod val="40000"/>
                    <a:lumOff val="60000"/>
                  </a:schemeClr>
                </a:solidFill>
              </a:rPr>
              <a:t>Initial target record</a:t>
            </a:r>
          </a:p>
          <a:p>
            <a:r>
              <a:rPr lang="en-GB" dirty="0" smtClean="0">
                <a:solidFill>
                  <a:schemeClr val="tx2">
                    <a:lumMod val="40000"/>
                    <a:lumOff val="60000"/>
                  </a:schemeClr>
                </a:solidFill>
              </a:rPr>
              <a:t>Progress </a:t>
            </a:r>
            <a:r>
              <a:rPr lang="en-GB" dirty="0">
                <a:solidFill>
                  <a:schemeClr val="tx2">
                    <a:lumMod val="40000"/>
                    <a:lumOff val="60000"/>
                  </a:schemeClr>
                </a:solidFill>
              </a:rPr>
              <a:t>review </a:t>
            </a:r>
            <a:r>
              <a:rPr lang="en-GB" dirty="0" smtClean="0">
                <a:solidFill>
                  <a:schemeClr val="tx2">
                    <a:lumMod val="40000"/>
                    <a:lumOff val="60000"/>
                  </a:schemeClr>
                </a:solidFill>
              </a:rPr>
              <a:t>records</a:t>
            </a:r>
            <a:endParaRPr lang="en-GB" dirty="0">
              <a:solidFill>
                <a:schemeClr val="tx2">
                  <a:lumMod val="40000"/>
                  <a:lumOff val="60000"/>
                </a:schemeClr>
              </a:solidFill>
            </a:endParaRPr>
          </a:p>
          <a:p>
            <a:r>
              <a:rPr lang="en-GB" dirty="0">
                <a:solidFill>
                  <a:schemeClr val="tx2">
                    <a:lumMod val="40000"/>
                    <a:lumOff val="60000"/>
                  </a:schemeClr>
                </a:solidFill>
              </a:rPr>
              <a:t>Assessment </a:t>
            </a:r>
            <a:r>
              <a:rPr lang="en-GB" dirty="0" smtClean="0">
                <a:solidFill>
                  <a:schemeClr val="tx2">
                    <a:lumMod val="40000"/>
                    <a:lumOff val="60000"/>
                  </a:schemeClr>
                </a:solidFill>
              </a:rPr>
              <a:t>review records</a:t>
            </a:r>
            <a:endParaRPr lang="en-GB" dirty="0">
              <a:solidFill>
                <a:schemeClr val="tx2">
                  <a:lumMod val="40000"/>
                  <a:lumOff val="60000"/>
                </a:schemeClr>
              </a:solidFill>
            </a:endParaRPr>
          </a:p>
          <a:p>
            <a:r>
              <a:rPr lang="en-GB" dirty="0">
                <a:solidFill>
                  <a:schemeClr val="tx2">
                    <a:lumMod val="40000"/>
                    <a:lumOff val="60000"/>
                  </a:schemeClr>
                </a:solidFill>
              </a:rPr>
              <a:t>Observation form</a:t>
            </a:r>
          </a:p>
          <a:p>
            <a:r>
              <a:rPr lang="en-GB" dirty="0">
                <a:solidFill>
                  <a:schemeClr val="tx2">
                    <a:lumMod val="40000"/>
                    <a:lumOff val="60000"/>
                  </a:schemeClr>
                </a:solidFill>
              </a:rPr>
              <a:t>NQT Pre-observation meeting form</a:t>
            </a:r>
          </a:p>
          <a:p>
            <a:r>
              <a:rPr lang="en-GB" dirty="0" smtClean="0">
                <a:solidFill>
                  <a:schemeClr val="tx2">
                    <a:lumMod val="40000"/>
                    <a:lumOff val="60000"/>
                  </a:schemeClr>
                </a:solidFill>
              </a:rPr>
              <a:t>NQT Self-evaluation form (reflections)</a:t>
            </a:r>
          </a:p>
          <a:p>
            <a:r>
              <a:rPr lang="en-GB" dirty="0" smtClean="0">
                <a:solidFill>
                  <a:schemeClr val="tx2">
                    <a:lumMod val="40000"/>
                    <a:lumOff val="60000"/>
                  </a:schemeClr>
                </a:solidFill>
              </a:rPr>
              <a:t>NQT Observing others form</a:t>
            </a:r>
          </a:p>
          <a:p>
            <a:endParaRPr lang="en-GB" dirty="0" smtClean="0">
              <a:solidFill>
                <a:schemeClr val="tx2">
                  <a:lumMod val="40000"/>
                  <a:lumOff val="60000"/>
                </a:schemeClr>
              </a:solidFill>
            </a:endParaRPr>
          </a:p>
          <a:p>
            <a:endParaRPr lang="en-GB" dirty="0" smtClean="0"/>
          </a:p>
          <a:p>
            <a:endParaRPr lang="en-GB" dirty="0" smtClean="0"/>
          </a:p>
          <a:p>
            <a:endParaRPr lang="en-US" dirty="0"/>
          </a:p>
        </p:txBody>
      </p:sp>
      <p:sp>
        <p:nvSpPr>
          <p:cNvPr id="4" name="Oval 3"/>
          <p:cNvSpPr/>
          <p:nvPr/>
        </p:nvSpPr>
        <p:spPr>
          <a:xfrm>
            <a:off x="6876256" y="5589240"/>
            <a:ext cx="172819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With Prompts</a:t>
            </a:r>
            <a:endParaRPr lang="en-GB" dirty="0"/>
          </a:p>
        </p:txBody>
      </p:sp>
      <p:sp>
        <p:nvSpPr>
          <p:cNvPr id="5" name="Oval 4"/>
          <p:cNvSpPr/>
          <p:nvPr/>
        </p:nvSpPr>
        <p:spPr>
          <a:xfrm>
            <a:off x="7380312" y="1628800"/>
            <a:ext cx="136815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Admin</a:t>
            </a:r>
            <a:endParaRPr lang="en-GB" dirty="0"/>
          </a:p>
        </p:txBody>
      </p:sp>
    </p:spTree>
    <p:extLst>
      <p:ext uri="{BB962C8B-B14F-4D97-AF65-F5344CB8AC3E}">
        <p14:creationId xmlns:p14="http://schemas.microsoft.com/office/powerpoint/2010/main" val="3937571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467544" y="2348880"/>
            <a:ext cx="8229600" cy="3672408"/>
          </a:xfrm>
        </p:spPr>
        <p:txBody>
          <a:bodyPr>
            <a:normAutofit/>
          </a:bodyPr>
          <a:lstStyle/>
          <a:p>
            <a:r>
              <a:rPr lang="en-GB" dirty="0" smtClean="0">
                <a:solidFill>
                  <a:schemeClr val="tx2">
                    <a:lumMod val="40000"/>
                    <a:lumOff val="60000"/>
                  </a:schemeClr>
                </a:solidFill>
              </a:rPr>
              <a:t>10% reduction in timetable and PPA</a:t>
            </a:r>
          </a:p>
          <a:p>
            <a:r>
              <a:rPr lang="en-GB" dirty="0" smtClean="0">
                <a:solidFill>
                  <a:schemeClr val="tx2">
                    <a:lumMod val="40000"/>
                    <a:lumOff val="60000"/>
                  </a:schemeClr>
                </a:solidFill>
              </a:rPr>
              <a:t>Designated induction tutor</a:t>
            </a:r>
          </a:p>
          <a:p>
            <a:r>
              <a:rPr lang="en-GB" dirty="0" smtClean="0">
                <a:solidFill>
                  <a:schemeClr val="tx2">
                    <a:lumMod val="40000"/>
                    <a:lumOff val="60000"/>
                  </a:schemeClr>
                </a:solidFill>
              </a:rPr>
              <a:t>Regular meetings</a:t>
            </a:r>
          </a:p>
          <a:p>
            <a:r>
              <a:rPr lang="en-GB" dirty="0" smtClean="0">
                <a:solidFill>
                  <a:schemeClr val="tx2">
                    <a:lumMod val="40000"/>
                    <a:lumOff val="60000"/>
                  </a:schemeClr>
                </a:solidFill>
              </a:rPr>
              <a:t>Personalised programme</a:t>
            </a:r>
          </a:p>
          <a:p>
            <a:endParaRPr lang="en-GB" dirty="0" smtClean="0"/>
          </a:p>
          <a:p>
            <a:endParaRPr lang="en-GB" dirty="0" smtClean="0"/>
          </a:p>
          <a:p>
            <a:endParaRPr lang="en-US" dirty="0"/>
          </a:p>
        </p:txBody>
      </p:sp>
      <p:sp>
        <p:nvSpPr>
          <p:cNvPr id="4" name="Oval 3"/>
          <p:cNvSpPr/>
          <p:nvPr/>
        </p:nvSpPr>
        <p:spPr>
          <a:xfrm>
            <a:off x="7380312" y="1628800"/>
            <a:ext cx="136815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Admin</a:t>
            </a:r>
            <a:endParaRPr lang="en-GB" dirty="0"/>
          </a:p>
        </p:txBody>
      </p:sp>
    </p:spTree>
    <p:extLst>
      <p:ext uri="{BB962C8B-B14F-4D97-AF65-F5344CB8AC3E}">
        <p14:creationId xmlns:p14="http://schemas.microsoft.com/office/powerpoint/2010/main" val="2128864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467544" y="1988840"/>
            <a:ext cx="8229600" cy="4032448"/>
          </a:xfrm>
        </p:spPr>
        <p:txBody>
          <a:bodyPr>
            <a:normAutofit/>
          </a:bodyPr>
          <a:lstStyle/>
          <a:p>
            <a:r>
              <a:rPr lang="en-GB" dirty="0">
                <a:solidFill>
                  <a:schemeClr val="tx2">
                    <a:lumMod val="40000"/>
                    <a:lumOff val="60000"/>
                  </a:schemeClr>
                </a:solidFill>
              </a:rPr>
              <a:t>At risk processes?</a:t>
            </a:r>
          </a:p>
          <a:p>
            <a:endParaRPr lang="en-GB" dirty="0">
              <a:solidFill>
                <a:schemeClr val="tx2">
                  <a:lumMod val="40000"/>
                  <a:lumOff val="60000"/>
                </a:schemeClr>
              </a:solidFill>
            </a:endParaRPr>
          </a:p>
          <a:p>
            <a:pPr marL="0" indent="0">
              <a:buNone/>
            </a:pPr>
            <a:r>
              <a:rPr lang="en-GB" dirty="0">
                <a:solidFill>
                  <a:schemeClr val="tx2">
                    <a:lumMod val="40000"/>
                    <a:lumOff val="60000"/>
                  </a:schemeClr>
                </a:solidFill>
              </a:rPr>
              <a:t>It becomes apparent that an NQT is failing and your provider is due to </a:t>
            </a:r>
            <a:r>
              <a:rPr lang="en-GB" dirty="0" smtClean="0">
                <a:solidFill>
                  <a:schemeClr val="tx2">
                    <a:lumMod val="40000"/>
                    <a:lumOff val="60000"/>
                  </a:schemeClr>
                </a:solidFill>
              </a:rPr>
              <a:t>visit.</a:t>
            </a:r>
            <a:endParaRPr lang="en-GB" dirty="0">
              <a:solidFill>
                <a:schemeClr val="tx2">
                  <a:lumMod val="40000"/>
                  <a:lumOff val="60000"/>
                </a:schemeClr>
              </a:solidFill>
            </a:endParaRPr>
          </a:p>
          <a:p>
            <a:pPr marL="0" indent="0">
              <a:buNone/>
            </a:pPr>
            <a:r>
              <a:rPr lang="en-GB" dirty="0">
                <a:solidFill>
                  <a:schemeClr val="tx2">
                    <a:lumMod val="40000"/>
                    <a:lumOff val="60000"/>
                  </a:schemeClr>
                </a:solidFill>
              </a:rPr>
              <a:t>What do you need to show them?</a:t>
            </a:r>
          </a:p>
          <a:p>
            <a:endParaRPr lang="en-GB" dirty="0" smtClean="0"/>
          </a:p>
          <a:p>
            <a:endParaRPr lang="en-GB" dirty="0" smtClean="0"/>
          </a:p>
          <a:p>
            <a:endParaRPr lang="en-US" dirty="0"/>
          </a:p>
        </p:txBody>
      </p:sp>
      <p:sp>
        <p:nvSpPr>
          <p:cNvPr id="4" name="Oval 3"/>
          <p:cNvSpPr/>
          <p:nvPr/>
        </p:nvSpPr>
        <p:spPr>
          <a:xfrm>
            <a:off x="7380312" y="5445224"/>
            <a:ext cx="108012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T3</a:t>
            </a:r>
            <a:endParaRPr lang="en-GB" dirty="0"/>
          </a:p>
        </p:txBody>
      </p:sp>
      <p:sp>
        <p:nvSpPr>
          <p:cNvPr id="5" name="Oval 4"/>
          <p:cNvSpPr/>
          <p:nvPr/>
        </p:nvSpPr>
        <p:spPr>
          <a:xfrm>
            <a:off x="7380312" y="1628800"/>
            <a:ext cx="136815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Admin</a:t>
            </a:r>
            <a:endParaRPr lang="en-GB" dirty="0"/>
          </a:p>
        </p:txBody>
      </p:sp>
    </p:spTree>
    <p:extLst>
      <p:ext uri="{BB962C8B-B14F-4D97-AF65-F5344CB8AC3E}">
        <p14:creationId xmlns:p14="http://schemas.microsoft.com/office/powerpoint/2010/main" val="264891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251520" y="1988840"/>
            <a:ext cx="8712968" cy="4032448"/>
          </a:xfrm>
        </p:spPr>
        <p:txBody>
          <a:bodyPr>
            <a:normAutofit lnSpcReduction="10000"/>
          </a:bodyPr>
          <a:lstStyle/>
          <a:p>
            <a:r>
              <a:rPr lang="en-GB" dirty="0">
                <a:solidFill>
                  <a:schemeClr val="tx2">
                    <a:lumMod val="40000"/>
                    <a:lumOff val="60000"/>
                  </a:schemeClr>
                </a:solidFill>
              </a:rPr>
              <a:t>At risk processes?</a:t>
            </a:r>
          </a:p>
          <a:p>
            <a:endParaRPr lang="en-GB" dirty="0">
              <a:solidFill>
                <a:schemeClr val="tx2">
                  <a:lumMod val="40000"/>
                  <a:lumOff val="60000"/>
                </a:schemeClr>
              </a:solidFill>
            </a:endParaRPr>
          </a:p>
          <a:p>
            <a:r>
              <a:rPr lang="en-GB" dirty="0">
                <a:solidFill>
                  <a:schemeClr val="tx2">
                    <a:lumMod val="40000"/>
                    <a:lumOff val="60000"/>
                  </a:schemeClr>
                </a:solidFill>
              </a:rPr>
              <a:t>Robust systems and processes</a:t>
            </a:r>
          </a:p>
          <a:p>
            <a:r>
              <a:rPr lang="en-GB" dirty="0">
                <a:solidFill>
                  <a:schemeClr val="tx2">
                    <a:lumMod val="40000"/>
                    <a:lumOff val="60000"/>
                  </a:schemeClr>
                </a:solidFill>
              </a:rPr>
              <a:t>Record of observations</a:t>
            </a:r>
          </a:p>
          <a:p>
            <a:r>
              <a:rPr lang="en-GB" dirty="0">
                <a:solidFill>
                  <a:schemeClr val="tx2">
                    <a:lumMod val="40000"/>
                    <a:lumOff val="60000"/>
                  </a:schemeClr>
                </a:solidFill>
              </a:rPr>
              <a:t>Record of </a:t>
            </a:r>
            <a:r>
              <a:rPr lang="en-GB" dirty="0" smtClean="0">
                <a:solidFill>
                  <a:schemeClr val="tx2">
                    <a:lumMod val="40000"/>
                    <a:lumOff val="60000"/>
                  </a:schemeClr>
                </a:solidFill>
              </a:rPr>
              <a:t>detailed, </a:t>
            </a:r>
            <a:r>
              <a:rPr lang="en-GB" dirty="0">
                <a:solidFill>
                  <a:schemeClr val="tx2">
                    <a:lumMod val="40000"/>
                    <a:lumOff val="60000"/>
                  </a:schemeClr>
                </a:solidFill>
              </a:rPr>
              <a:t>constructive </a:t>
            </a:r>
            <a:r>
              <a:rPr lang="en-GB" dirty="0" smtClean="0">
                <a:solidFill>
                  <a:schemeClr val="tx2">
                    <a:lumMod val="40000"/>
                    <a:lumOff val="60000"/>
                  </a:schemeClr>
                </a:solidFill>
              </a:rPr>
              <a:t>feedback</a:t>
            </a:r>
          </a:p>
          <a:p>
            <a:r>
              <a:rPr lang="en-GB" dirty="0" smtClean="0">
                <a:solidFill>
                  <a:schemeClr val="tx2">
                    <a:lumMod val="40000"/>
                    <a:lumOff val="60000"/>
                  </a:schemeClr>
                </a:solidFill>
              </a:rPr>
              <a:t>Record of acknowledgment from NQT</a:t>
            </a:r>
            <a:endParaRPr lang="en-GB" dirty="0">
              <a:solidFill>
                <a:schemeClr val="tx2">
                  <a:lumMod val="40000"/>
                  <a:lumOff val="60000"/>
                </a:schemeClr>
              </a:solidFill>
            </a:endParaRPr>
          </a:p>
          <a:p>
            <a:r>
              <a:rPr lang="en-GB" dirty="0">
                <a:solidFill>
                  <a:schemeClr val="tx2">
                    <a:lumMod val="40000"/>
                    <a:lumOff val="60000"/>
                  </a:schemeClr>
                </a:solidFill>
              </a:rPr>
              <a:t>Record of individualised support programme</a:t>
            </a:r>
          </a:p>
          <a:p>
            <a:endParaRPr lang="en-GB" dirty="0" smtClean="0"/>
          </a:p>
          <a:p>
            <a:endParaRPr lang="en-US" dirty="0"/>
          </a:p>
        </p:txBody>
      </p:sp>
      <p:sp>
        <p:nvSpPr>
          <p:cNvPr id="5" name="Oval 4"/>
          <p:cNvSpPr/>
          <p:nvPr/>
        </p:nvSpPr>
        <p:spPr>
          <a:xfrm>
            <a:off x="7380312" y="1628800"/>
            <a:ext cx="136815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Admin</a:t>
            </a:r>
            <a:endParaRPr lang="en-GB" dirty="0"/>
          </a:p>
        </p:txBody>
      </p:sp>
    </p:spTree>
    <p:extLst>
      <p:ext uri="{BB962C8B-B14F-4D97-AF65-F5344CB8AC3E}">
        <p14:creationId xmlns:p14="http://schemas.microsoft.com/office/powerpoint/2010/main" val="1351489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323528" y="1988840"/>
            <a:ext cx="8373616" cy="4032448"/>
          </a:xfrm>
        </p:spPr>
        <p:txBody>
          <a:bodyPr>
            <a:normAutofit fontScale="25000" lnSpcReduction="20000"/>
          </a:bodyPr>
          <a:lstStyle/>
          <a:p>
            <a:r>
              <a:rPr lang="en-GB" sz="9600" dirty="0" smtClean="0">
                <a:solidFill>
                  <a:srgbClr val="FFC000"/>
                </a:solidFill>
              </a:rPr>
              <a:t>Teaching only the age range or subject for which they have been trained</a:t>
            </a:r>
          </a:p>
          <a:p>
            <a:r>
              <a:rPr lang="en-GB" sz="9600" dirty="0" smtClean="0">
                <a:solidFill>
                  <a:srgbClr val="FFC000"/>
                </a:solidFill>
              </a:rPr>
              <a:t>Not routinely to have to teach classes or children with especially challenging discipline problems</a:t>
            </a:r>
          </a:p>
          <a:p>
            <a:r>
              <a:rPr lang="en-GB" sz="9600" dirty="0" smtClean="0">
                <a:solidFill>
                  <a:srgbClr val="FFC000"/>
                </a:solidFill>
              </a:rPr>
              <a:t>Teaching the same classes on a regular basis to establish a routine and rapport with pupils</a:t>
            </a:r>
          </a:p>
          <a:p>
            <a:r>
              <a:rPr lang="en-GB" sz="9600" dirty="0" smtClean="0">
                <a:solidFill>
                  <a:srgbClr val="FFC000"/>
                </a:solidFill>
              </a:rPr>
              <a:t>The right to be given early warning of any perceived problems or difficulties with progress</a:t>
            </a:r>
          </a:p>
          <a:p>
            <a:r>
              <a:rPr lang="en-GB" sz="9600" dirty="0" smtClean="0">
                <a:solidFill>
                  <a:srgbClr val="FFC000"/>
                </a:solidFill>
              </a:rPr>
              <a:t>Professional and timely communications about judgment on performance</a:t>
            </a:r>
          </a:p>
          <a:p>
            <a:r>
              <a:rPr lang="en-GB" sz="9600" dirty="0" smtClean="0">
                <a:solidFill>
                  <a:srgbClr val="FFC000"/>
                </a:solidFill>
              </a:rPr>
              <a:t>Not to be excessively observed or with no feedback/constructive comment</a:t>
            </a:r>
          </a:p>
          <a:p>
            <a:r>
              <a:rPr lang="en-GB" sz="9600" dirty="0" smtClean="0">
                <a:solidFill>
                  <a:srgbClr val="FFC000"/>
                </a:solidFill>
              </a:rPr>
              <a:t>Not to be on temporary contracts in their induction year  “ to see how they turn out”</a:t>
            </a:r>
          </a:p>
          <a:p>
            <a:endParaRPr lang="en-GB" dirty="0" smtClean="0"/>
          </a:p>
          <a:p>
            <a:endParaRPr lang="en-GB" dirty="0" smtClean="0"/>
          </a:p>
          <a:p>
            <a:endParaRPr lang="en-US" dirty="0"/>
          </a:p>
        </p:txBody>
      </p:sp>
      <p:sp>
        <p:nvSpPr>
          <p:cNvPr id="4" name="Oval 3"/>
          <p:cNvSpPr/>
          <p:nvPr/>
        </p:nvSpPr>
        <p:spPr>
          <a:xfrm>
            <a:off x="7396790" y="1365851"/>
            <a:ext cx="136815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Good practice</a:t>
            </a:r>
            <a:endParaRPr lang="en-GB" dirty="0"/>
          </a:p>
        </p:txBody>
      </p:sp>
    </p:spTree>
    <p:extLst>
      <p:ext uri="{BB962C8B-B14F-4D97-AF65-F5344CB8AC3E}">
        <p14:creationId xmlns:p14="http://schemas.microsoft.com/office/powerpoint/2010/main" val="2773035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323528" y="1988840"/>
            <a:ext cx="8373616" cy="4032448"/>
          </a:xfrm>
        </p:spPr>
        <p:txBody>
          <a:bodyPr>
            <a:normAutofit/>
          </a:bodyPr>
          <a:lstStyle/>
          <a:p>
            <a:r>
              <a:rPr lang="en-GB" dirty="0" smtClean="0">
                <a:solidFill>
                  <a:srgbClr val="FFC000"/>
                </a:solidFill>
              </a:rPr>
              <a:t>The induction period is intended to lay firm and positive foundations and provide an excellent start to professional development </a:t>
            </a:r>
          </a:p>
          <a:p>
            <a:r>
              <a:rPr lang="en-GB" dirty="0" smtClean="0">
                <a:solidFill>
                  <a:srgbClr val="FFC000"/>
                </a:solidFill>
              </a:rPr>
              <a:t>NQTs need to begin their career with a consistent, high quality experience which instils the confidence and passion they need to continue in the profession </a:t>
            </a:r>
          </a:p>
          <a:p>
            <a:endParaRPr lang="en-GB" dirty="0" smtClean="0"/>
          </a:p>
          <a:p>
            <a:endParaRPr lang="en-GB" dirty="0" smtClean="0"/>
          </a:p>
          <a:p>
            <a:endParaRPr lang="en-US" dirty="0"/>
          </a:p>
        </p:txBody>
      </p:sp>
      <p:sp>
        <p:nvSpPr>
          <p:cNvPr id="4" name="Oval 3"/>
          <p:cNvSpPr/>
          <p:nvPr/>
        </p:nvSpPr>
        <p:spPr>
          <a:xfrm>
            <a:off x="7396790" y="1365851"/>
            <a:ext cx="136815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Purpose</a:t>
            </a:r>
            <a:endParaRPr lang="en-GB" dirty="0"/>
          </a:p>
        </p:txBody>
      </p:sp>
    </p:spTree>
    <p:extLst>
      <p:ext uri="{BB962C8B-B14F-4D97-AF65-F5344CB8AC3E}">
        <p14:creationId xmlns:p14="http://schemas.microsoft.com/office/powerpoint/2010/main" val="2732023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323528" y="1988840"/>
            <a:ext cx="8373616" cy="4032448"/>
          </a:xfrm>
        </p:spPr>
        <p:txBody>
          <a:bodyPr>
            <a:normAutofit/>
          </a:bodyPr>
          <a:lstStyle/>
          <a:p>
            <a:r>
              <a:rPr lang="en-GB" dirty="0" smtClean="0"/>
              <a:t>List Ten Tips for Behaviour management that you would pass on to your NQTs</a:t>
            </a:r>
          </a:p>
          <a:p>
            <a:endParaRPr lang="en-GB" dirty="0" smtClean="0"/>
          </a:p>
          <a:p>
            <a:endParaRPr lang="en-GB" dirty="0" smtClean="0"/>
          </a:p>
          <a:p>
            <a:endParaRPr lang="en-US" dirty="0"/>
          </a:p>
        </p:txBody>
      </p:sp>
      <p:sp>
        <p:nvSpPr>
          <p:cNvPr id="4" name="Oval 3"/>
          <p:cNvSpPr/>
          <p:nvPr/>
        </p:nvSpPr>
        <p:spPr>
          <a:xfrm>
            <a:off x="7812360" y="5877272"/>
            <a:ext cx="108012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T4</a:t>
            </a:r>
            <a:endParaRPr lang="en-GB" dirty="0"/>
          </a:p>
        </p:txBody>
      </p:sp>
      <p:sp>
        <p:nvSpPr>
          <p:cNvPr id="5" name="Oval 4"/>
          <p:cNvSpPr/>
          <p:nvPr/>
        </p:nvSpPr>
        <p:spPr>
          <a:xfrm>
            <a:off x="6372200" y="3284984"/>
            <a:ext cx="223224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CPD warm up</a:t>
            </a:r>
            <a:endParaRPr lang="en-GB" dirty="0"/>
          </a:p>
        </p:txBody>
      </p:sp>
    </p:spTree>
    <p:extLst>
      <p:ext uri="{BB962C8B-B14F-4D97-AF65-F5344CB8AC3E}">
        <p14:creationId xmlns:p14="http://schemas.microsoft.com/office/powerpoint/2010/main" val="2732023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107504" y="1988840"/>
            <a:ext cx="8856984" cy="4032448"/>
          </a:xfrm>
        </p:spPr>
        <p:txBody>
          <a:bodyPr>
            <a:normAutofit fontScale="92500" lnSpcReduction="20000"/>
          </a:bodyPr>
          <a:lstStyle/>
          <a:p>
            <a:pPr marL="0" indent="0">
              <a:buNone/>
            </a:pPr>
            <a:r>
              <a:rPr lang="en-GB" sz="2800" dirty="0" smtClean="0"/>
              <a:t>Ten Tips</a:t>
            </a:r>
          </a:p>
          <a:p>
            <a:r>
              <a:rPr lang="en-GB" sz="2800" dirty="0" smtClean="0">
                <a:solidFill>
                  <a:schemeClr val="accent2">
                    <a:lumMod val="60000"/>
                    <a:lumOff val="40000"/>
                  </a:schemeClr>
                </a:solidFill>
              </a:rPr>
              <a:t>You are in charge - show this by language, positioning, keep on your feet</a:t>
            </a:r>
          </a:p>
          <a:p>
            <a:r>
              <a:rPr lang="en-GB" sz="2800" dirty="0" smtClean="0">
                <a:solidFill>
                  <a:schemeClr val="accent2">
                    <a:lumMod val="60000"/>
                    <a:lumOff val="40000"/>
                  </a:schemeClr>
                </a:solidFill>
              </a:rPr>
              <a:t>Provide clear expectations - define </a:t>
            </a:r>
            <a:r>
              <a:rPr lang="en-GB" sz="2800" dirty="0">
                <a:solidFill>
                  <a:schemeClr val="accent2">
                    <a:lumMod val="60000"/>
                    <a:lumOff val="40000"/>
                  </a:schemeClr>
                </a:solidFill>
              </a:rPr>
              <a:t>rules and routines and be </a:t>
            </a:r>
            <a:r>
              <a:rPr lang="en-GB" sz="2800" dirty="0" smtClean="0">
                <a:solidFill>
                  <a:schemeClr val="accent2">
                    <a:lumMod val="60000"/>
                    <a:lumOff val="40000"/>
                  </a:schemeClr>
                </a:solidFill>
              </a:rPr>
              <a:t>consistent</a:t>
            </a:r>
          </a:p>
          <a:p>
            <a:r>
              <a:rPr lang="en-GB" sz="2800" dirty="0" smtClean="0">
                <a:solidFill>
                  <a:schemeClr val="accent2">
                    <a:lumMod val="60000"/>
                    <a:lumOff val="40000"/>
                  </a:schemeClr>
                </a:solidFill>
              </a:rPr>
              <a:t>Reward good behaviour – establish the habit of cooperation</a:t>
            </a:r>
          </a:p>
          <a:p>
            <a:r>
              <a:rPr lang="en-GB" sz="2800" dirty="0" smtClean="0">
                <a:solidFill>
                  <a:schemeClr val="accent2">
                    <a:lumMod val="60000"/>
                    <a:lumOff val="40000"/>
                  </a:schemeClr>
                </a:solidFill>
              </a:rPr>
              <a:t>Get a student’s full attention before giving instructions -  be clear</a:t>
            </a:r>
          </a:p>
          <a:p>
            <a:r>
              <a:rPr lang="en-GB" sz="2800" dirty="0" smtClean="0">
                <a:solidFill>
                  <a:schemeClr val="accent2">
                    <a:lumMod val="60000"/>
                    <a:lumOff val="40000"/>
                  </a:schemeClr>
                </a:solidFill>
              </a:rPr>
              <a:t>Utilise tactical ignorance – but be aware that low level disruption can escalate</a:t>
            </a:r>
          </a:p>
          <a:p>
            <a:endParaRPr lang="en-GB" sz="2000" dirty="0" smtClean="0"/>
          </a:p>
          <a:p>
            <a:endParaRPr lang="en-GB" sz="2000" dirty="0" smtClean="0"/>
          </a:p>
          <a:p>
            <a:endParaRPr lang="en-GB" sz="2000" dirty="0" smtClean="0"/>
          </a:p>
          <a:p>
            <a:endParaRPr lang="en-GB" sz="2000" dirty="0" smtClean="0"/>
          </a:p>
          <a:p>
            <a:endParaRPr lang="en-US" sz="2000" dirty="0"/>
          </a:p>
        </p:txBody>
      </p:sp>
      <p:sp>
        <p:nvSpPr>
          <p:cNvPr id="4" name="Oval 3"/>
          <p:cNvSpPr/>
          <p:nvPr/>
        </p:nvSpPr>
        <p:spPr>
          <a:xfrm>
            <a:off x="7396790" y="1365851"/>
            <a:ext cx="136815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My ten</a:t>
            </a:r>
          </a:p>
        </p:txBody>
      </p:sp>
    </p:spTree>
    <p:extLst>
      <p:ext uri="{BB962C8B-B14F-4D97-AF65-F5344CB8AC3E}">
        <p14:creationId xmlns:p14="http://schemas.microsoft.com/office/powerpoint/2010/main" val="39308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107504" y="1988840"/>
            <a:ext cx="8856984" cy="4032448"/>
          </a:xfrm>
        </p:spPr>
        <p:txBody>
          <a:bodyPr>
            <a:normAutofit fontScale="92500" lnSpcReduction="20000"/>
          </a:bodyPr>
          <a:lstStyle/>
          <a:p>
            <a:pPr marL="0" indent="0">
              <a:buNone/>
            </a:pPr>
            <a:r>
              <a:rPr lang="en-GB" sz="2800" dirty="0" smtClean="0"/>
              <a:t>Ten Tips</a:t>
            </a:r>
          </a:p>
          <a:p>
            <a:r>
              <a:rPr lang="en-GB" sz="2800" dirty="0" smtClean="0">
                <a:solidFill>
                  <a:schemeClr val="accent2">
                    <a:lumMod val="60000"/>
                    <a:lumOff val="40000"/>
                  </a:schemeClr>
                </a:solidFill>
              </a:rPr>
              <a:t>Avoid confrontational situations where you or the student has to back down</a:t>
            </a:r>
          </a:p>
          <a:p>
            <a:r>
              <a:rPr lang="en-GB" sz="2800" dirty="0" smtClean="0">
                <a:solidFill>
                  <a:schemeClr val="accent2">
                    <a:lumMod val="60000"/>
                    <a:lumOff val="40000"/>
                  </a:schemeClr>
                </a:solidFill>
              </a:rPr>
              <a:t>Never start the lesson till the students are ready</a:t>
            </a:r>
          </a:p>
          <a:p>
            <a:r>
              <a:rPr lang="en-GB" sz="2800" dirty="0" smtClean="0">
                <a:solidFill>
                  <a:schemeClr val="accent2">
                    <a:lumMod val="60000"/>
                    <a:lumOff val="40000"/>
                  </a:schemeClr>
                </a:solidFill>
              </a:rPr>
              <a:t>Do not teach up to the last minute – plan the end of the lesson to allow a smooth transition  into the next lesson</a:t>
            </a:r>
          </a:p>
          <a:p>
            <a:r>
              <a:rPr lang="en-GB" sz="2800" dirty="0" smtClean="0">
                <a:solidFill>
                  <a:schemeClr val="accent2">
                    <a:lumMod val="60000"/>
                    <a:lumOff val="40000"/>
                  </a:schemeClr>
                </a:solidFill>
              </a:rPr>
              <a:t>Use positive language – don’t ask questions when redirecting students, give polite orders</a:t>
            </a:r>
          </a:p>
          <a:p>
            <a:r>
              <a:rPr lang="en-GB" sz="2800" dirty="0" smtClean="0">
                <a:solidFill>
                  <a:schemeClr val="accent2">
                    <a:lumMod val="60000"/>
                    <a:lumOff val="40000"/>
                  </a:schemeClr>
                </a:solidFill>
              </a:rPr>
              <a:t>Use positive body language -  eye contact, exude confidence, on your terms</a:t>
            </a:r>
          </a:p>
          <a:p>
            <a:endParaRPr lang="en-GB" sz="2000" dirty="0" smtClean="0"/>
          </a:p>
          <a:p>
            <a:endParaRPr lang="en-GB" sz="2000" dirty="0" smtClean="0"/>
          </a:p>
          <a:p>
            <a:endParaRPr lang="en-GB" sz="2000" dirty="0" smtClean="0"/>
          </a:p>
          <a:p>
            <a:endParaRPr lang="en-GB" sz="2000" dirty="0" smtClean="0"/>
          </a:p>
          <a:p>
            <a:endParaRPr lang="en-US" sz="2000" dirty="0"/>
          </a:p>
        </p:txBody>
      </p:sp>
      <p:sp>
        <p:nvSpPr>
          <p:cNvPr id="4" name="Oval 3"/>
          <p:cNvSpPr/>
          <p:nvPr/>
        </p:nvSpPr>
        <p:spPr>
          <a:xfrm>
            <a:off x="7396790" y="1653883"/>
            <a:ext cx="136815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My ten</a:t>
            </a:r>
          </a:p>
        </p:txBody>
      </p:sp>
    </p:spTree>
    <p:extLst>
      <p:ext uri="{BB962C8B-B14F-4D97-AF65-F5344CB8AC3E}">
        <p14:creationId xmlns:p14="http://schemas.microsoft.com/office/powerpoint/2010/main" val="3049973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0" y="1988840"/>
            <a:ext cx="9144000" cy="4032448"/>
          </a:xfrm>
        </p:spPr>
        <p:txBody>
          <a:bodyPr>
            <a:normAutofit fontScale="92500"/>
          </a:bodyPr>
          <a:lstStyle/>
          <a:p>
            <a:pPr marL="0" indent="0">
              <a:buNone/>
            </a:pPr>
            <a:r>
              <a:rPr lang="en-GB" sz="2800" dirty="0" smtClean="0"/>
              <a:t>NQT Programme</a:t>
            </a:r>
          </a:p>
          <a:p>
            <a:r>
              <a:rPr lang="en-GB" sz="2800" dirty="0" smtClean="0">
                <a:solidFill>
                  <a:schemeClr val="accent3">
                    <a:lumMod val="60000"/>
                    <a:lumOff val="40000"/>
                  </a:schemeClr>
                </a:solidFill>
              </a:rPr>
              <a:t>Induction within Induction</a:t>
            </a:r>
          </a:p>
          <a:p>
            <a:pPr lvl="1"/>
            <a:r>
              <a:rPr lang="en-GB" dirty="0" smtClean="0">
                <a:solidFill>
                  <a:schemeClr val="accent3">
                    <a:lumMod val="60000"/>
                    <a:lumOff val="40000"/>
                  </a:schemeClr>
                </a:solidFill>
              </a:rPr>
              <a:t>A visit before taking up their timetable to collect keys, passes, dinner cards, look at teaching rooms, layout of building, meet key people, understand timings and activities of the teaching day, collect stationery, text books, exercise books, health and safety training, ICT account/password information, teacher planner</a:t>
            </a:r>
          </a:p>
          <a:p>
            <a:pPr lvl="1"/>
            <a:r>
              <a:rPr lang="en-GB" dirty="0" smtClean="0">
                <a:solidFill>
                  <a:schemeClr val="accent3">
                    <a:lumMod val="60000"/>
                    <a:lumOff val="40000"/>
                  </a:schemeClr>
                </a:solidFill>
              </a:rPr>
              <a:t>Essential for a flying start!</a:t>
            </a:r>
          </a:p>
          <a:p>
            <a:endParaRPr lang="en-GB" sz="2000" dirty="0" smtClean="0"/>
          </a:p>
          <a:p>
            <a:endParaRPr lang="en-GB" sz="2000" dirty="0" smtClean="0"/>
          </a:p>
          <a:p>
            <a:endParaRPr lang="en-GB" sz="2000" dirty="0" smtClean="0"/>
          </a:p>
          <a:p>
            <a:endParaRPr lang="en-US" sz="2000" dirty="0"/>
          </a:p>
        </p:txBody>
      </p:sp>
      <p:sp>
        <p:nvSpPr>
          <p:cNvPr id="4" name="Oval 3"/>
          <p:cNvSpPr/>
          <p:nvPr/>
        </p:nvSpPr>
        <p:spPr>
          <a:xfrm>
            <a:off x="7020272" y="1772816"/>
            <a:ext cx="108012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Detail</a:t>
            </a:r>
            <a:endParaRPr lang="en-GB" dirty="0"/>
          </a:p>
        </p:txBody>
      </p:sp>
    </p:spTree>
    <p:extLst>
      <p:ext uri="{BB962C8B-B14F-4D97-AF65-F5344CB8AC3E}">
        <p14:creationId xmlns:p14="http://schemas.microsoft.com/office/powerpoint/2010/main" val="1414564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8654"/>
            <a:ext cx="8229600" cy="1143000"/>
          </a:xfrm>
        </p:spPr>
        <p:txBody>
          <a:bodyPr/>
          <a:lstStyle/>
          <a:p>
            <a:r>
              <a:rPr lang="en-GB" dirty="0" smtClean="0"/>
              <a:t>Celebrities who were not teachers</a:t>
            </a:r>
            <a:endParaRPr lang="en-GB" dirty="0"/>
          </a:p>
        </p:txBody>
      </p:sp>
      <p:pic>
        <p:nvPicPr>
          <p:cNvPr id="4" name="Picture 3"/>
          <p:cNvPicPr>
            <a:picLocks noChangeAspect="1"/>
          </p:cNvPicPr>
          <p:nvPr/>
        </p:nvPicPr>
        <p:blipFill>
          <a:blip r:embed="rId2"/>
          <a:stretch>
            <a:fillRect/>
          </a:stretch>
        </p:blipFill>
        <p:spPr>
          <a:xfrm>
            <a:off x="539551" y="1700808"/>
            <a:ext cx="1243692" cy="936104"/>
          </a:xfrm>
          <a:prstGeom prst="rect">
            <a:avLst/>
          </a:prstGeom>
        </p:spPr>
      </p:pic>
      <p:pic>
        <p:nvPicPr>
          <p:cNvPr id="6" name="Picture 5"/>
          <p:cNvPicPr>
            <a:picLocks noChangeAspect="1"/>
          </p:cNvPicPr>
          <p:nvPr/>
        </p:nvPicPr>
        <p:blipFill rotWithShape="1">
          <a:blip r:embed="rId3"/>
          <a:srcRect r="5741"/>
          <a:stretch/>
        </p:blipFill>
        <p:spPr>
          <a:xfrm>
            <a:off x="2669680" y="1700809"/>
            <a:ext cx="1254839" cy="936104"/>
          </a:xfrm>
          <a:prstGeom prst="rect">
            <a:avLst/>
          </a:prstGeom>
        </p:spPr>
      </p:pic>
      <p:pic>
        <p:nvPicPr>
          <p:cNvPr id="7" name="Picture 6"/>
          <p:cNvPicPr>
            <a:picLocks noChangeAspect="1"/>
          </p:cNvPicPr>
          <p:nvPr/>
        </p:nvPicPr>
        <p:blipFill>
          <a:blip r:embed="rId4"/>
          <a:stretch>
            <a:fillRect/>
          </a:stretch>
        </p:blipFill>
        <p:spPr>
          <a:xfrm>
            <a:off x="4716015" y="1700809"/>
            <a:ext cx="1296144" cy="936104"/>
          </a:xfrm>
          <a:prstGeom prst="rect">
            <a:avLst/>
          </a:prstGeom>
        </p:spPr>
      </p:pic>
      <p:pic>
        <p:nvPicPr>
          <p:cNvPr id="8" name="Picture 7"/>
          <p:cNvPicPr>
            <a:picLocks noChangeAspect="1"/>
          </p:cNvPicPr>
          <p:nvPr/>
        </p:nvPicPr>
        <p:blipFill>
          <a:blip r:embed="rId5"/>
          <a:stretch>
            <a:fillRect/>
          </a:stretch>
        </p:blipFill>
        <p:spPr>
          <a:xfrm>
            <a:off x="6732239" y="1700808"/>
            <a:ext cx="1368152" cy="936104"/>
          </a:xfrm>
          <a:prstGeom prst="rect">
            <a:avLst/>
          </a:prstGeom>
        </p:spPr>
      </p:pic>
      <p:pic>
        <p:nvPicPr>
          <p:cNvPr id="9" name="Picture 8"/>
          <p:cNvPicPr>
            <a:picLocks noChangeAspect="1"/>
          </p:cNvPicPr>
          <p:nvPr/>
        </p:nvPicPr>
        <p:blipFill>
          <a:blip r:embed="rId6"/>
          <a:stretch>
            <a:fillRect/>
          </a:stretch>
        </p:blipFill>
        <p:spPr>
          <a:xfrm>
            <a:off x="539551" y="3212976"/>
            <a:ext cx="1243692" cy="792088"/>
          </a:xfrm>
          <a:prstGeom prst="rect">
            <a:avLst/>
          </a:prstGeom>
        </p:spPr>
      </p:pic>
      <p:pic>
        <p:nvPicPr>
          <p:cNvPr id="10" name="Picture 9"/>
          <p:cNvPicPr>
            <a:picLocks noChangeAspect="1"/>
          </p:cNvPicPr>
          <p:nvPr/>
        </p:nvPicPr>
        <p:blipFill rotWithShape="1">
          <a:blip r:embed="rId7"/>
          <a:srcRect b="9091"/>
          <a:stretch/>
        </p:blipFill>
        <p:spPr>
          <a:xfrm>
            <a:off x="2667237" y="3212976"/>
            <a:ext cx="1257283" cy="792088"/>
          </a:xfrm>
          <a:prstGeom prst="rect">
            <a:avLst/>
          </a:prstGeom>
        </p:spPr>
      </p:pic>
      <p:pic>
        <p:nvPicPr>
          <p:cNvPr id="11" name="Picture 10"/>
          <p:cNvPicPr>
            <a:picLocks noChangeAspect="1"/>
          </p:cNvPicPr>
          <p:nvPr/>
        </p:nvPicPr>
        <p:blipFill>
          <a:blip r:embed="rId8"/>
          <a:stretch>
            <a:fillRect/>
          </a:stretch>
        </p:blipFill>
        <p:spPr>
          <a:xfrm>
            <a:off x="4716015" y="3212976"/>
            <a:ext cx="1296144" cy="792088"/>
          </a:xfrm>
          <a:prstGeom prst="rect">
            <a:avLst/>
          </a:prstGeom>
        </p:spPr>
      </p:pic>
      <p:pic>
        <p:nvPicPr>
          <p:cNvPr id="12" name="Picture 11"/>
          <p:cNvPicPr>
            <a:picLocks noChangeAspect="1"/>
          </p:cNvPicPr>
          <p:nvPr/>
        </p:nvPicPr>
        <p:blipFill>
          <a:blip r:embed="rId9"/>
          <a:stretch>
            <a:fillRect/>
          </a:stretch>
        </p:blipFill>
        <p:spPr>
          <a:xfrm>
            <a:off x="6732240" y="3212976"/>
            <a:ext cx="1368151" cy="792088"/>
          </a:xfrm>
          <a:prstGeom prst="rect">
            <a:avLst/>
          </a:prstGeom>
        </p:spPr>
      </p:pic>
      <p:pic>
        <p:nvPicPr>
          <p:cNvPr id="13" name="Picture 12"/>
          <p:cNvPicPr>
            <a:picLocks noChangeAspect="1"/>
          </p:cNvPicPr>
          <p:nvPr/>
        </p:nvPicPr>
        <p:blipFill>
          <a:blip r:embed="rId10"/>
          <a:stretch>
            <a:fillRect/>
          </a:stretch>
        </p:blipFill>
        <p:spPr>
          <a:xfrm>
            <a:off x="539551" y="4581128"/>
            <a:ext cx="1248839" cy="864096"/>
          </a:xfrm>
          <a:prstGeom prst="rect">
            <a:avLst/>
          </a:prstGeom>
        </p:spPr>
      </p:pic>
      <p:pic>
        <p:nvPicPr>
          <p:cNvPr id="14" name="Picture 13"/>
          <p:cNvPicPr>
            <a:picLocks noChangeAspect="1"/>
          </p:cNvPicPr>
          <p:nvPr/>
        </p:nvPicPr>
        <p:blipFill rotWithShape="1">
          <a:blip r:embed="rId11"/>
          <a:srcRect t="1" b="8333"/>
          <a:stretch/>
        </p:blipFill>
        <p:spPr>
          <a:xfrm>
            <a:off x="2611802" y="4581127"/>
            <a:ext cx="1368152" cy="864097"/>
          </a:xfrm>
          <a:prstGeom prst="rect">
            <a:avLst/>
          </a:prstGeom>
        </p:spPr>
      </p:pic>
      <p:pic>
        <p:nvPicPr>
          <p:cNvPr id="15" name="Picture 14"/>
          <p:cNvPicPr>
            <a:picLocks noChangeAspect="1"/>
          </p:cNvPicPr>
          <p:nvPr/>
        </p:nvPicPr>
        <p:blipFill rotWithShape="1">
          <a:blip r:embed="rId12"/>
          <a:srcRect t="1" b="8333"/>
          <a:stretch/>
        </p:blipFill>
        <p:spPr>
          <a:xfrm>
            <a:off x="4716015" y="4581127"/>
            <a:ext cx="1296144" cy="864097"/>
          </a:xfrm>
          <a:prstGeom prst="rect">
            <a:avLst/>
          </a:prstGeom>
        </p:spPr>
      </p:pic>
      <p:pic>
        <p:nvPicPr>
          <p:cNvPr id="16" name="Picture 15"/>
          <p:cNvPicPr>
            <a:picLocks noChangeAspect="1"/>
          </p:cNvPicPr>
          <p:nvPr/>
        </p:nvPicPr>
        <p:blipFill rotWithShape="1">
          <a:blip r:embed="rId13"/>
          <a:srcRect t="1" b="8333"/>
          <a:stretch/>
        </p:blipFill>
        <p:spPr>
          <a:xfrm>
            <a:off x="6732240" y="4581127"/>
            <a:ext cx="1368151" cy="864097"/>
          </a:xfrm>
          <a:prstGeom prst="rect">
            <a:avLst/>
          </a:prstGeom>
        </p:spPr>
      </p:pic>
      <p:pic>
        <p:nvPicPr>
          <p:cNvPr id="17" name="Picture 16"/>
          <p:cNvPicPr>
            <a:picLocks noChangeAspect="1"/>
          </p:cNvPicPr>
          <p:nvPr/>
        </p:nvPicPr>
        <p:blipFill>
          <a:blip r:embed="rId14"/>
          <a:stretch>
            <a:fillRect/>
          </a:stretch>
        </p:blipFill>
        <p:spPr>
          <a:xfrm>
            <a:off x="1475655" y="5733256"/>
            <a:ext cx="1458581" cy="936104"/>
          </a:xfrm>
          <a:prstGeom prst="rect">
            <a:avLst/>
          </a:prstGeom>
        </p:spPr>
      </p:pic>
      <p:pic>
        <p:nvPicPr>
          <p:cNvPr id="18" name="Picture 17"/>
          <p:cNvPicPr>
            <a:picLocks noChangeAspect="1"/>
          </p:cNvPicPr>
          <p:nvPr/>
        </p:nvPicPr>
        <p:blipFill>
          <a:blip r:embed="rId15"/>
          <a:stretch>
            <a:fillRect/>
          </a:stretch>
        </p:blipFill>
        <p:spPr>
          <a:xfrm>
            <a:off x="3679118" y="5733256"/>
            <a:ext cx="1370143" cy="936104"/>
          </a:xfrm>
          <a:prstGeom prst="rect">
            <a:avLst/>
          </a:prstGeom>
        </p:spPr>
      </p:pic>
      <p:pic>
        <p:nvPicPr>
          <p:cNvPr id="19" name="Picture 18"/>
          <p:cNvPicPr>
            <a:picLocks noChangeAspect="1"/>
          </p:cNvPicPr>
          <p:nvPr/>
        </p:nvPicPr>
        <p:blipFill>
          <a:blip r:embed="rId16"/>
          <a:stretch>
            <a:fillRect/>
          </a:stretch>
        </p:blipFill>
        <p:spPr>
          <a:xfrm>
            <a:off x="5765543" y="5733256"/>
            <a:ext cx="1470752" cy="936104"/>
          </a:xfrm>
          <a:prstGeom prst="rect">
            <a:avLst/>
          </a:prstGeom>
        </p:spPr>
      </p:pic>
    </p:spTree>
    <p:extLst>
      <p:ext uri="{BB962C8B-B14F-4D97-AF65-F5344CB8AC3E}">
        <p14:creationId xmlns:p14="http://schemas.microsoft.com/office/powerpoint/2010/main" val="4207412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0" y="1772816"/>
            <a:ext cx="9144000" cy="4896544"/>
          </a:xfrm>
        </p:spPr>
        <p:txBody>
          <a:bodyPr>
            <a:normAutofit fontScale="92500" lnSpcReduction="20000"/>
          </a:bodyPr>
          <a:lstStyle/>
          <a:p>
            <a:pPr marL="0" indent="0">
              <a:buNone/>
            </a:pPr>
            <a:r>
              <a:rPr lang="en-GB" sz="2800" dirty="0" smtClean="0"/>
              <a:t>NQT Programme</a:t>
            </a:r>
          </a:p>
          <a:p>
            <a:pPr marL="0" indent="0">
              <a:buNone/>
            </a:pPr>
            <a:endParaRPr lang="en-GB" sz="2800" dirty="0" smtClean="0"/>
          </a:p>
          <a:p>
            <a:r>
              <a:rPr lang="en-GB" sz="2600" dirty="0" smtClean="0">
                <a:solidFill>
                  <a:schemeClr val="accent3">
                    <a:lumMod val="60000"/>
                    <a:lumOff val="40000"/>
                  </a:schemeClr>
                </a:solidFill>
              </a:rPr>
              <a:t>Welcome/Outline of NQT Year</a:t>
            </a:r>
          </a:p>
          <a:p>
            <a:r>
              <a:rPr lang="en-GB" sz="2600" dirty="0" smtClean="0">
                <a:solidFill>
                  <a:schemeClr val="accent3">
                    <a:lumMod val="60000"/>
                    <a:lumOff val="40000"/>
                  </a:schemeClr>
                </a:solidFill>
              </a:rPr>
              <a:t>Teacher Standards</a:t>
            </a:r>
          </a:p>
          <a:p>
            <a:r>
              <a:rPr lang="en-GB" sz="2600" dirty="0" smtClean="0">
                <a:solidFill>
                  <a:schemeClr val="accent3">
                    <a:lumMod val="60000"/>
                    <a:lumOff val="40000"/>
                  </a:schemeClr>
                </a:solidFill>
              </a:rPr>
              <a:t>School Ethos</a:t>
            </a:r>
          </a:p>
          <a:p>
            <a:r>
              <a:rPr lang="en-GB" sz="2600" dirty="0" smtClean="0">
                <a:solidFill>
                  <a:schemeClr val="accent3">
                    <a:lumMod val="60000"/>
                    <a:lumOff val="40000"/>
                  </a:schemeClr>
                </a:solidFill>
              </a:rPr>
              <a:t>Pastoral system</a:t>
            </a:r>
          </a:p>
          <a:p>
            <a:r>
              <a:rPr lang="en-GB" sz="2600" dirty="0" smtClean="0">
                <a:solidFill>
                  <a:schemeClr val="accent3">
                    <a:lumMod val="60000"/>
                    <a:lumOff val="40000"/>
                  </a:schemeClr>
                </a:solidFill>
              </a:rPr>
              <a:t>Professionalism</a:t>
            </a:r>
          </a:p>
          <a:p>
            <a:r>
              <a:rPr lang="en-GB" sz="2600" dirty="0" smtClean="0">
                <a:solidFill>
                  <a:schemeClr val="accent3">
                    <a:lumMod val="60000"/>
                    <a:lumOff val="40000"/>
                  </a:schemeClr>
                </a:solidFill>
              </a:rPr>
              <a:t>CP/Safeguarding</a:t>
            </a:r>
          </a:p>
          <a:p>
            <a:r>
              <a:rPr lang="en-GB" sz="2600" dirty="0" smtClean="0">
                <a:solidFill>
                  <a:schemeClr val="accent3">
                    <a:lumMod val="60000"/>
                    <a:lumOff val="40000"/>
                  </a:schemeClr>
                </a:solidFill>
              </a:rPr>
              <a:t>Work/Life balance</a:t>
            </a:r>
          </a:p>
          <a:p>
            <a:r>
              <a:rPr lang="en-GB" sz="2600" dirty="0" smtClean="0">
                <a:solidFill>
                  <a:schemeClr val="accent3">
                    <a:lumMod val="60000"/>
                    <a:lumOff val="40000"/>
                  </a:schemeClr>
                </a:solidFill>
              </a:rPr>
              <a:t>SEND</a:t>
            </a:r>
          </a:p>
          <a:p>
            <a:r>
              <a:rPr lang="en-GB" sz="2600" dirty="0" smtClean="0">
                <a:solidFill>
                  <a:schemeClr val="accent3">
                    <a:lumMod val="60000"/>
                    <a:lumOff val="40000"/>
                  </a:schemeClr>
                </a:solidFill>
              </a:rPr>
              <a:t>Inclusion</a:t>
            </a:r>
          </a:p>
          <a:p>
            <a:r>
              <a:rPr lang="en-GB" sz="2600" dirty="0">
                <a:solidFill>
                  <a:schemeClr val="accent3">
                    <a:lumMod val="60000"/>
                    <a:lumOff val="40000"/>
                  </a:schemeClr>
                </a:solidFill>
              </a:rPr>
              <a:t>Progress</a:t>
            </a:r>
          </a:p>
          <a:p>
            <a:endParaRPr lang="en-GB" sz="2800" dirty="0" smtClean="0"/>
          </a:p>
          <a:p>
            <a:endParaRPr lang="en-GB" sz="2800" dirty="0" smtClean="0"/>
          </a:p>
          <a:p>
            <a:endParaRPr lang="en-GB" sz="2800" dirty="0" smtClean="0"/>
          </a:p>
          <a:p>
            <a:endParaRPr lang="en-GB" sz="2000" dirty="0" smtClean="0"/>
          </a:p>
          <a:p>
            <a:endParaRPr lang="en-GB" sz="2000" dirty="0" smtClean="0"/>
          </a:p>
          <a:p>
            <a:endParaRPr lang="en-GB" sz="2000" dirty="0" smtClean="0"/>
          </a:p>
          <a:p>
            <a:endParaRPr lang="en-GB" sz="2000" dirty="0" smtClean="0"/>
          </a:p>
          <a:p>
            <a:endParaRPr lang="en-US" sz="2000" dirty="0"/>
          </a:p>
        </p:txBody>
      </p:sp>
      <p:sp>
        <p:nvSpPr>
          <p:cNvPr id="4" name="Oval 3"/>
          <p:cNvSpPr/>
          <p:nvPr/>
        </p:nvSpPr>
        <p:spPr>
          <a:xfrm>
            <a:off x="7236296" y="1340768"/>
            <a:ext cx="151216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Activities or Ideas</a:t>
            </a:r>
            <a:endParaRPr lang="en-GB" dirty="0"/>
          </a:p>
        </p:txBody>
      </p:sp>
      <p:sp>
        <p:nvSpPr>
          <p:cNvPr id="5" name="Content Placeholder 2"/>
          <p:cNvSpPr txBox="1">
            <a:spLocks/>
          </p:cNvSpPr>
          <p:nvPr/>
        </p:nvSpPr>
        <p:spPr>
          <a:xfrm>
            <a:off x="3752800" y="3212976"/>
            <a:ext cx="4995664" cy="345638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600" dirty="0" smtClean="0">
                <a:solidFill>
                  <a:schemeClr val="accent1">
                    <a:lumMod val="40000"/>
                    <a:lumOff val="60000"/>
                  </a:schemeClr>
                </a:solidFill>
              </a:rPr>
              <a:t>Planning</a:t>
            </a:r>
          </a:p>
          <a:p>
            <a:r>
              <a:rPr lang="en-GB" sz="2600" dirty="0" smtClean="0">
                <a:solidFill>
                  <a:schemeClr val="accent1">
                    <a:lumMod val="40000"/>
                    <a:lumOff val="60000"/>
                  </a:schemeClr>
                </a:solidFill>
              </a:rPr>
              <a:t>Marking and feedback</a:t>
            </a:r>
          </a:p>
          <a:p>
            <a:r>
              <a:rPr lang="en-GB" sz="2400" dirty="0">
                <a:solidFill>
                  <a:schemeClr val="accent1">
                    <a:lumMod val="40000"/>
                    <a:lumOff val="60000"/>
                  </a:schemeClr>
                </a:solidFill>
              </a:rPr>
              <a:t>Visible Progress</a:t>
            </a:r>
          </a:p>
          <a:p>
            <a:r>
              <a:rPr lang="en-GB" sz="2600" dirty="0" smtClean="0">
                <a:solidFill>
                  <a:schemeClr val="accent1">
                    <a:lumMod val="40000"/>
                    <a:lumOff val="60000"/>
                  </a:schemeClr>
                </a:solidFill>
              </a:rPr>
              <a:t>Differentiation</a:t>
            </a:r>
          </a:p>
          <a:p>
            <a:r>
              <a:rPr lang="en-GB" sz="2600" dirty="0" smtClean="0">
                <a:solidFill>
                  <a:schemeClr val="accent1">
                    <a:lumMod val="40000"/>
                    <a:lumOff val="60000"/>
                  </a:schemeClr>
                </a:solidFill>
              </a:rPr>
              <a:t>Challenge and engagement</a:t>
            </a:r>
          </a:p>
          <a:p>
            <a:r>
              <a:rPr lang="en-GB" sz="2600" dirty="0" smtClean="0">
                <a:solidFill>
                  <a:schemeClr val="accent1">
                    <a:lumMod val="40000"/>
                    <a:lumOff val="60000"/>
                  </a:schemeClr>
                </a:solidFill>
              </a:rPr>
              <a:t>Questioning</a:t>
            </a:r>
          </a:p>
          <a:p>
            <a:r>
              <a:rPr lang="en-GB" sz="2600" dirty="0" smtClean="0">
                <a:solidFill>
                  <a:schemeClr val="accent1">
                    <a:lumMod val="40000"/>
                    <a:lumOff val="60000"/>
                  </a:schemeClr>
                </a:solidFill>
              </a:rPr>
              <a:t>Deepening learning</a:t>
            </a:r>
          </a:p>
          <a:p>
            <a:r>
              <a:rPr lang="en-GB" sz="2600" dirty="0" smtClean="0">
                <a:solidFill>
                  <a:schemeClr val="accent1">
                    <a:lumMod val="40000"/>
                    <a:lumOff val="60000"/>
                  </a:schemeClr>
                </a:solidFill>
              </a:rPr>
              <a:t>Starters and Plenaries</a:t>
            </a:r>
          </a:p>
          <a:p>
            <a:endParaRPr lang="en-GB" sz="2800" dirty="0" smtClean="0"/>
          </a:p>
          <a:p>
            <a:endParaRPr lang="en-GB" sz="2800" dirty="0" smtClean="0"/>
          </a:p>
          <a:p>
            <a:endParaRPr lang="en-GB" sz="2000" dirty="0" smtClean="0"/>
          </a:p>
          <a:p>
            <a:endParaRPr lang="en-GB" sz="2000" dirty="0" smtClean="0"/>
          </a:p>
          <a:p>
            <a:endParaRPr lang="en-GB" sz="2000" dirty="0" smtClean="0"/>
          </a:p>
          <a:p>
            <a:endParaRPr lang="en-GB" sz="2000" dirty="0" smtClean="0"/>
          </a:p>
          <a:p>
            <a:endParaRPr lang="en-US" sz="2000" dirty="0"/>
          </a:p>
        </p:txBody>
      </p:sp>
    </p:spTree>
    <p:extLst>
      <p:ext uri="{BB962C8B-B14F-4D97-AF65-F5344CB8AC3E}">
        <p14:creationId xmlns:p14="http://schemas.microsoft.com/office/powerpoint/2010/main" val="1284307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0" y="1772816"/>
            <a:ext cx="9144000" cy="4464496"/>
          </a:xfrm>
        </p:spPr>
        <p:txBody>
          <a:bodyPr>
            <a:normAutofit fontScale="92500" lnSpcReduction="10000"/>
          </a:bodyPr>
          <a:lstStyle/>
          <a:p>
            <a:pPr marL="0" indent="0">
              <a:buNone/>
            </a:pPr>
            <a:r>
              <a:rPr lang="en-GB" sz="2800" dirty="0" smtClean="0"/>
              <a:t>NQT Programme</a:t>
            </a:r>
          </a:p>
          <a:p>
            <a:pPr marL="0" indent="0">
              <a:buNone/>
            </a:pPr>
            <a:endParaRPr lang="en-GB" sz="2800" dirty="0" smtClean="0"/>
          </a:p>
          <a:p>
            <a:r>
              <a:rPr lang="en-GB" sz="2600" dirty="0">
                <a:solidFill>
                  <a:schemeClr val="accent3">
                    <a:lumMod val="40000"/>
                    <a:lumOff val="60000"/>
                  </a:schemeClr>
                </a:solidFill>
              </a:rPr>
              <a:t>Promoting a positive learning climate</a:t>
            </a:r>
          </a:p>
          <a:p>
            <a:r>
              <a:rPr lang="en-GB" sz="2600" dirty="0" smtClean="0">
                <a:solidFill>
                  <a:schemeClr val="accent3">
                    <a:lumMod val="40000"/>
                    <a:lumOff val="60000"/>
                  </a:schemeClr>
                </a:solidFill>
              </a:rPr>
              <a:t>It takes a village</a:t>
            </a:r>
          </a:p>
          <a:p>
            <a:r>
              <a:rPr lang="en-GB" sz="2600" dirty="0" smtClean="0">
                <a:solidFill>
                  <a:schemeClr val="accent3">
                    <a:lumMod val="40000"/>
                    <a:lumOff val="60000"/>
                  </a:schemeClr>
                </a:solidFill>
              </a:rPr>
              <a:t>Risk and Fun</a:t>
            </a:r>
          </a:p>
          <a:p>
            <a:r>
              <a:rPr lang="en-GB" sz="2600" dirty="0" smtClean="0">
                <a:solidFill>
                  <a:schemeClr val="accent3">
                    <a:lumMod val="40000"/>
                    <a:lumOff val="60000"/>
                  </a:schemeClr>
                </a:solidFill>
              </a:rPr>
              <a:t>Observing others</a:t>
            </a:r>
          </a:p>
          <a:p>
            <a:r>
              <a:rPr lang="en-GB" sz="2600" dirty="0" smtClean="0">
                <a:solidFill>
                  <a:schemeClr val="accent3">
                    <a:lumMod val="40000"/>
                    <a:lumOff val="60000"/>
                  </a:schemeClr>
                </a:solidFill>
              </a:rPr>
              <a:t>Effective reflection</a:t>
            </a:r>
          </a:p>
          <a:p>
            <a:r>
              <a:rPr lang="en-GB" sz="2600" dirty="0" smtClean="0">
                <a:solidFill>
                  <a:schemeClr val="accent3">
                    <a:lumMod val="40000"/>
                    <a:lumOff val="60000"/>
                  </a:schemeClr>
                </a:solidFill>
              </a:rPr>
              <a:t>Presence</a:t>
            </a:r>
          </a:p>
          <a:p>
            <a:r>
              <a:rPr lang="en-GB" sz="2600" dirty="0" smtClean="0">
                <a:solidFill>
                  <a:schemeClr val="accent3">
                    <a:lumMod val="40000"/>
                    <a:lumOff val="60000"/>
                  </a:schemeClr>
                </a:solidFill>
              </a:rPr>
              <a:t>Holistic Teacher</a:t>
            </a:r>
          </a:p>
          <a:p>
            <a:r>
              <a:rPr lang="en-GB" sz="2600" dirty="0" smtClean="0">
                <a:solidFill>
                  <a:schemeClr val="accent3">
                    <a:lumMod val="40000"/>
                    <a:lumOff val="60000"/>
                  </a:schemeClr>
                </a:solidFill>
              </a:rPr>
              <a:t>NQT Projects</a:t>
            </a:r>
          </a:p>
          <a:p>
            <a:endParaRPr lang="en-GB" sz="2800" dirty="0" smtClean="0"/>
          </a:p>
          <a:p>
            <a:endParaRPr lang="en-GB" sz="2800" dirty="0" smtClean="0"/>
          </a:p>
          <a:p>
            <a:endParaRPr lang="en-GB" sz="2800" dirty="0" smtClean="0"/>
          </a:p>
          <a:p>
            <a:endParaRPr lang="en-GB" sz="2800" dirty="0" smtClean="0"/>
          </a:p>
          <a:p>
            <a:endParaRPr lang="en-GB" sz="2000" dirty="0" smtClean="0"/>
          </a:p>
          <a:p>
            <a:endParaRPr lang="en-GB" sz="2000" dirty="0" smtClean="0"/>
          </a:p>
          <a:p>
            <a:endParaRPr lang="en-GB" sz="2000" dirty="0" smtClean="0"/>
          </a:p>
          <a:p>
            <a:endParaRPr lang="en-GB" sz="2000" dirty="0" smtClean="0"/>
          </a:p>
          <a:p>
            <a:endParaRPr lang="en-US" sz="2000" dirty="0"/>
          </a:p>
        </p:txBody>
      </p:sp>
      <p:sp>
        <p:nvSpPr>
          <p:cNvPr id="4" name="Oval 3"/>
          <p:cNvSpPr/>
          <p:nvPr/>
        </p:nvSpPr>
        <p:spPr>
          <a:xfrm>
            <a:off x="7236078" y="1628800"/>
            <a:ext cx="151216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Activities or Ideas</a:t>
            </a:r>
            <a:endParaRPr lang="en-GB" dirty="0"/>
          </a:p>
        </p:txBody>
      </p:sp>
      <p:sp>
        <p:nvSpPr>
          <p:cNvPr id="5" name="Content Placeholder 2"/>
          <p:cNvSpPr txBox="1">
            <a:spLocks/>
          </p:cNvSpPr>
          <p:nvPr/>
        </p:nvSpPr>
        <p:spPr>
          <a:xfrm>
            <a:off x="3752800" y="3212976"/>
            <a:ext cx="4995664" cy="34563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dirty="0" smtClean="0"/>
          </a:p>
          <a:p>
            <a:endParaRPr lang="en-GB" sz="2800" dirty="0" smtClean="0"/>
          </a:p>
          <a:p>
            <a:endParaRPr lang="en-GB" sz="2000" dirty="0" smtClean="0"/>
          </a:p>
          <a:p>
            <a:endParaRPr lang="en-GB" sz="2000" dirty="0" smtClean="0"/>
          </a:p>
          <a:p>
            <a:endParaRPr lang="en-GB" sz="2000" dirty="0" smtClean="0"/>
          </a:p>
          <a:p>
            <a:endParaRPr lang="en-GB" sz="2000" dirty="0" smtClean="0"/>
          </a:p>
          <a:p>
            <a:endParaRPr lang="en-US" sz="2000" dirty="0"/>
          </a:p>
        </p:txBody>
      </p:sp>
      <p:sp>
        <p:nvSpPr>
          <p:cNvPr id="6" name="Content Placeholder 2"/>
          <p:cNvSpPr txBox="1">
            <a:spLocks/>
          </p:cNvSpPr>
          <p:nvPr/>
        </p:nvSpPr>
        <p:spPr>
          <a:xfrm>
            <a:off x="3742783" y="3212976"/>
            <a:ext cx="5401217" cy="34312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2800" dirty="0" smtClean="0"/>
          </a:p>
          <a:p>
            <a:r>
              <a:rPr lang="en-GB" sz="2600" dirty="0">
                <a:solidFill>
                  <a:schemeClr val="accent1">
                    <a:lumMod val="40000"/>
                    <a:lumOff val="60000"/>
                  </a:schemeClr>
                </a:solidFill>
              </a:rPr>
              <a:t>Role of form tutor</a:t>
            </a:r>
          </a:p>
          <a:p>
            <a:r>
              <a:rPr lang="en-GB" sz="2600" dirty="0" smtClean="0">
                <a:solidFill>
                  <a:schemeClr val="accent1">
                    <a:lumMod val="40000"/>
                    <a:lumOff val="60000"/>
                  </a:schemeClr>
                </a:solidFill>
              </a:rPr>
              <a:t>Educational visits</a:t>
            </a:r>
          </a:p>
          <a:p>
            <a:r>
              <a:rPr lang="en-GB" sz="2600" dirty="0" smtClean="0">
                <a:solidFill>
                  <a:schemeClr val="accent1">
                    <a:lumMod val="40000"/>
                    <a:lumOff val="60000"/>
                  </a:schemeClr>
                </a:solidFill>
              </a:rPr>
              <a:t>Working with Parents</a:t>
            </a:r>
          </a:p>
          <a:p>
            <a:r>
              <a:rPr lang="en-GB" sz="2600" dirty="0" smtClean="0">
                <a:solidFill>
                  <a:schemeClr val="accent1">
                    <a:lumMod val="40000"/>
                    <a:lumOff val="60000"/>
                  </a:schemeClr>
                </a:solidFill>
              </a:rPr>
              <a:t>IRIS</a:t>
            </a:r>
          </a:p>
          <a:p>
            <a:r>
              <a:rPr lang="en-GB" sz="2600" dirty="0" smtClean="0">
                <a:solidFill>
                  <a:schemeClr val="accent1">
                    <a:lumMod val="40000"/>
                    <a:lumOff val="60000"/>
                  </a:schemeClr>
                </a:solidFill>
              </a:rPr>
              <a:t>Data and reports</a:t>
            </a:r>
          </a:p>
          <a:p>
            <a:r>
              <a:rPr lang="en-GB" sz="2600" dirty="0" smtClean="0">
                <a:solidFill>
                  <a:schemeClr val="accent1">
                    <a:lumMod val="40000"/>
                    <a:lumOff val="60000"/>
                  </a:schemeClr>
                </a:solidFill>
              </a:rPr>
              <a:t>NQT Tutors should participate in many activities</a:t>
            </a:r>
          </a:p>
          <a:p>
            <a:endParaRPr lang="en-GB" sz="2800" dirty="0" smtClean="0"/>
          </a:p>
          <a:p>
            <a:endParaRPr lang="en-GB" sz="2800" dirty="0" smtClean="0"/>
          </a:p>
          <a:p>
            <a:endParaRPr lang="en-GB" sz="2800" dirty="0" smtClean="0"/>
          </a:p>
          <a:p>
            <a:endParaRPr lang="en-GB" sz="2000" dirty="0" smtClean="0"/>
          </a:p>
          <a:p>
            <a:endParaRPr lang="en-GB" sz="2000" dirty="0" smtClean="0"/>
          </a:p>
          <a:p>
            <a:endParaRPr lang="en-GB" sz="2000" dirty="0" smtClean="0"/>
          </a:p>
          <a:p>
            <a:endParaRPr lang="en-GB" sz="2000" dirty="0" smtClean="0"/>
          </a:p>
          <a:p>
            <a:endParaRPr lang="en-US" sz="2000" dirty="0"/>
          </a:p>
        </p:txBody>
      </p:sp>
    </p:spTree>
    <p:extLst>
      <p:ext uri="{BB962C8B-B14F-4D97-AF65-F5344CB8AC3E}">
        <p14:creationId xmlns:p14="http://schemas.microsoft.com/office/powerpoint/2010/main" val="1118212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0" y="1988840"/>
            <a:ext cx="9144000" cy="4608512"/>
          </a:xfrm>
        </p:spPr>
        <p:txBody>
          <a:bodyPr>
            <a:normAutofit lnSpcReduction="10000"/>
          </a:bodyPr>
          <a:lstStyle/>
          <a:p>
            <a:pPr marL="0" indent="0">
              <a:buNone/>
            </a:pPr>
            <a:r>
              <a:rPr lang="en-GB" sz="2800" dirty="0" smtClean="0"/>
              <a:t>NQT Programme </a:t>
            </a:r>
          </a:p>
          <a:p>
            <a:r>
              <a:rPr lang="en-GB" sz="2600" dirty="0">
                <a:solidFill>
                  <a:schemeClr val="accent3">
                    <a:lumMod val="40000"/>
                    <a:lumOff val="60000"/>
                  </a:schemeClr>
                </a:solidFill>
              </a:rPr>
              <a:t>Full days of CPD (off timetable) or regular after school sessions?</a:t>
            </a:r>
          </a:p>
          <a:p>
            <a:r>
              <a:rPr lang="en-GB" sz="2600" dirty="0" smtClean="0">
                <a:solidFill>
                  <a:schemeClr val="accent3">
                    <a:lumMod val="40000"/>
                    <a:lumOff val="60000"/>
                  </a:schemeClr>
                </a:solidFill>
              </a:rPr>
              <a:t>Based on whole school CPD plans</a:t>
            </a:r>
          </a:p>
          <a:p>
            <a:r>
              <a:rPr lang="en-GB" sz="2600" dirty="0">
                <a:solidFill>
                  <a:schemeClr val="accent3">
                    <a:lumMod val="40000"/>
                    <a:lumOff val="60000"/>
                  </a:schemeClr>
                </a:solidFill>
              </a:rPr>
              <a:t>R</a:t>
            </a:r>
            <a:r>
              <a:rPr lang="en-GB" sz="2600" dirty="0" smtClean="0">
                <a:solidFill>
                  <a:schemeClr val="accent3">
                    <a:lumMod val="40000"/>
                    <a:lumOff val="60000"/>
                  </a:schemeClr>
                </a:solidFill>
              </a:rPr>
              <a:t>epeat the areas covered in Initial Teacher Training</a:t>
            </a:r>
          </a:p>
          <a:p>
            <a:r>
              <a:rPr lang="en-GB" sz="2600" dirty="0">
                <a:solidFill>
                  <a:schemeClr val="accent3">
                    <a:lumMod val="40000"/>
                    <a:lumOff val="60000"/>
                  </a:schemeClr>
                </a:solidFill>
              </a:rPr>
              <a:t>P</a:t>
            </a:r>
            <a:r>
              <a:rPr lang="en-GB" sz="2600" dirty="0" smtClean="0">
                <a:solidFill>
                  <a:schemeClr val="accent3">
                    <a:lumMod val="40000"/>
                    <a:lumOff val="60000"/>
                  </a:schemeClr>
                </a:solidFill>
              </a:rPr>
              <a:t>itched as revisiting the areas but now with more context and to deepen their understanding</a:t>
            </a:r>
          </a:p>
          <a:p>
            <a:r>
              <a:rPr lang="en-GB" sz="2600" dirty="0" smtClean="0">
                <a:solidFill>
                  <a:schemeClr val="accent3">
                    <a:lumMod val="40000"/>
                    <a:lumOff val="60000"/>
                  </a:schemeClr>
                </a:solidFill>
              </a:rPr>
              <a:t>Interesting, participative, fun, informative</a:t>
            </a:r>
          </a:p>
          <a:p>
            <a:r>
              <a:rPr lang="en-GB" sz="2600" dirty="0" smtClean="0">
                <a:solidFill>
                  <a:schemeClr val="accent3">
                    <a:lumMod val="40000"/>
                    <a:lumOff val="60000"/>
                  </a:schemeClr>
                </a:solidFill>
              </a:rPr>
              <a:t>Role-model delivery of a lesson</a:t>
            </a:r>
          </a:p>
          <a:p>
            <a:r>
              <a:rPr lang="en-GB" sz="2600" dirty="0">
                <a:solidFill>
                  <a:schemeClr val="accent3">
                    <a:lumMod val="40000"/>
                    <a:lumOff val="60000"/>
                  </a:schemeClr>
                </a:solidFill>
              </a:rPr>
              <a:t>In addition to whole school CPD</a:t>
            </a:r>
          </a:p>
          <a:p>
            <a:endParaRPr lang="en-GB" sz="2000" dirty="0" smtClean="0"/>
          </a:p>
          <a:p>
            <a:endParaRPr lang="en-GB" sz="2000" dirty="0" smtClean="0"/>
          </a:p>
          <a:p>
            <a:endParaRPr lang="en-GB" sz="2000" dirty="0" smtClean="0"/>
          </a:p>
          <a:p>
            <a:endParaRPr lang="en-US" sz="2000" dirty="0"/>
          </a:p>
        </p:txBody>
      </p:sp>
      <p:sp>
        <p:nvSpPr>
          <p:cNvPr id="4" name="Oval 3"/>
          <p:cNvSpPr/>
          <p:nvPr/>
        </p:nvSpPr>
        <p:spPr>
          <a:xfrm>
            <a:off x="6660232" y="1772816"/>
            <a:ext cx="144016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Delivery</a:t>
            </a:r>
            <a:endParaRPr lang="en-GB" dirty="0"/>
          </a:p>
        </p:txBody>
      </p:sp>
    </p:spTree>
    <p:extLst>
      <p:ext uri="{BB962C8B-B14F-4D97-AF65-F5344CB8AC3E}">
        <p14:creationId xmlns:p14="http://schemas.microsoft.com/office/powerpoint/2010/main" val="2937125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0" y="1988840"/>
            <a:ext cx="9144000" cy="4608512"/>
          </a:xfrm>
        </p:spPr>
        <p:txBody>
          <a:bodyPr>
            <a:normAutofit/>
          </a:bodyPr>
          <a:lstStyle/>
          <a:p>
            <a:pPr marL="0" indent="0">
              <a:buNone/>
            </a:pPr>
            <a:r>
              <a:rPr lang="en-GB" sz="2800" dirty="0" smtClean="0"/>
              <a:t>NQT Programme </a:t>
            </a:r>
          </a:p>
          <a:p>
            <a:r>
              <a:rPr lang="en-GB" sz="2800" dirty="0" smtClean="0">
                <a:solidFill>
                  <a:schemeClr val="accent1">
                    <a:lumMod val="40000"/>
                    <a:lumOff val="60000"/>
                  </a:schemeClr>
                </a:solidFill>
              </a:rPr>
              <a:t>Individualised programme</a:t>
            </a:r>
          </a:p>
          <a:p>
            <a:r>
              <a:rPr lang="en-GB" sz="2800" dirty="0" smtClean="0">
                <a:solidFill>
                  <a:schemeClr val="accent1">
                    <a:lumMod val="40000"/>
                    <a:lumOff val="60000"/>
                  </a:schemeClr>
                </a:solidFill>
              </a:rPr>
              <a:t>More of this</a:t>
            </a:r>
          </a:p>
          <a:p>
            <a:r>
              <a:rPr lang="en-GB" sz="2800" dirty="0" smtClean="0">
                <a:solidFill>
                  <a:schemeClr val="accent1">
                    <a:lumMod val="40000"/>
                    <a:lumOff val="60000"/>
                  </a:schemeClr>
                </a:solidFill>
              </a:rPr>
              <a:t>Less of that</a:t>
            </a:r>
          </a:p>
          <a:p>
            <a:r>
              <a:rPr lang="en-GB" sz="2800" dirty="0" smtClean="0">
                <a:solidFill>
                  <a:schemeClr val="accent1">
                    <a:lumMod val="40000"/>
                    <a:lumOff val="60000"/>
                  </a:schemeClr>
                </a:solidFill>
              </a:rPr>
              <a:t>Based on need and request</a:t>
            </a:r>
          </a:p>
          <a:p>
            <a:r>
              <a:rPr lang="en-GB" sz="2800" dirty="0" smtClean="0">
                <a:solidFill>
                  <a:schemeClr val="accent1">
                    <a:lumMod val="40000"/>
                    <a:lumOff val="60000"/>
                  </a:schemeClr>
                </a:solidFill>
              </a:rPr>
              <a:t>Based on ambition</a:t>
            </a:r>
          </a:p>
          <a:p>
            <a:r>
              <a:rPr lang="en-GB" sz="2800" dirty="0" smtClean="0">
                <a:solidFill>
                  <a:schemeClr val="accent1">
                    <a:lumMod val="40000"/>
                    <a:lumOff val="60000"/>
                  </a:schemeClr>
                </a:solidFill>
              </a:rPr>
              <a:t>Moving responsibility for CPD to NQT</a:t>
            </a:r>
          </a:p>
          <a:p>
            <a:r>
              <a:rPr lang="en-GB" sz="2800" dirty="0" smtClean="0">
                <a:solidFill>
                  <a:schemeClr val="accent1">
                    <a:lumMod val="40000"/>
                    <a:lumOff val="60000"/>
                  </a:schemeClr>
                </a:solidFill>
              </a:rPr>
              <a:t>Feeding into Performance Management</a:t>
            </a:r>
            <a:endParaRPr lang="en-GB" sz="2000" dirty="0" smtClean="0">
              <a:solidFill>
                <a:schemeClr val="accent1">
                  <a:lumMod val="40000"/>
                  <a:lumOff val="60000"/>
                </a:schemeClr>
              </a:solidFill>
            </a:endParaRPr>
          </a:p>
          <a:p>
            <a:endParaRPr lang="en-GB" sz="2000" dirty="0" smtClean="0"/>
          </a:p>
          <a:p>
            <a:endParaRPr lang="en-US" sz="2000" dirty="0"/>
          </a:p>
        </p:txBody>
      </p:sp>
      <p:sp>
        <p:nvSpPr>
          <p:cNvPr id="4" name="Oval 3"/>
          <p:cNvSpPr/>
          <p:nvPr/>
        </p:nvSpPr>
        <p:spPr>
          <a:xfrm>
            <a:off x="6156176" y="1772816"/>
            <a:ext cx="194421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Individual</a:t>
            </a:r>
            <a:endParaRPr lang="en-GB" dirty="0"/>
          </a:p>
        </p:txBody>
      </p:sp>
    </p:spTree>
    <p:extLst>
      <p:ext uri="{BB962C8B-B14F-4D97-AF65-F5344CB8AC3E}">
        <p14:creationId xmlns:p14="http://schemas.microsoft.com/office/powerpoint/2010/main" val="870692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0" y="1988840"/>
            <a:ext cx="8532440" cy="4608512"/>
          </a:xfrm>
        </p:spPr>
        <p:txBody>
          <a:bodyPr>
            <a:normAutofit/>
          </a:bodyPr>
          <a:lstStyle/>
          <a:p>
            <a:pPr marL="0" indent="0">
              <a:buNone/>
            </a:pPr>
            <a:r>
              <a:rPr lang="en-GB" sz="2800" dirty="0" smtClean="0"/>
              <a:t>NQT Programme </a:t>
            </a:r>
          </a:p>
          <a:p>
            <a:r>
              <a:rPr lang="en-GB" sz="2800" dirty="0">
                <a:solidFill>
                  <a:schemeClr val="accent1">
                    <a:lumMod val="40000"/>
                    <a:lumOff val="60000"/>
                  </a:schemeClr>
                </a:solidFill>
              </a:rPr>
              <a:t>Generic and individualised</a:t>
            </a:r>
            <a:endParaRPr lang="en-GB" sz="2000" dirty="0">
              <a:solidFill>
                <a:schemeClr val="accent1">
                  <a:lumMod val="40000"/>
                  <a:lumOff val="60000"/>
                </a:schemeClr>
              </a:solidFill>
            </a:endParaRPr>
          </a:p>
          <a:p>
            <a:r>
              <a:rPr lang="en-GB" sz="2800" dirty="0" smtClean="0">
                <a:solidFill>
                  <a:schemeClr val="accent1">
                    <a:lumMod val="40000"/>
                    <a:lumOff val="60000"/>
                  </a:schemeClr>
                </a:solidFill>
              </a:rPr>
              <a:t>Fully backed by all Senior Leaders</a:t>
            </a:r>
          </a:p>
          <a:p>
            <a:r>
              <a:rPr lang="en-GB" sz="2800" dirty="0" smtClean="0">
                <a:solidFill>
                  <a:schemeClr val="accent1">
                    <a:lumMod val="40000"/>
                    <a:lumOff val="60000"/>
                  </a:schemeClr>
                </a:solidFill>
              </a:rPr>
              <a:t>Sacrosanct</a:t>
            </a:r>
          </a:p>
          <a:p>
            <a:r>
              <a:rPr lang="en-GB" sz="2800" dirty="0" smtClean="0">
                <a:solidFill>
                  <a:schemeClr val="accent1">
                    <a:lumMod val="40000"/>
                    <a:lumOff val="60000"/>
                  </a:schemeClr>
                </a:solidFill>
              </a:rPr>
              <a:t>Built upon excellent NQT tutors with experience and time</a:t>
            </a:r>
          </a:p>
          <a:p>
            <a:endParaRPr lang="en-GB" sz="2000" dirty="0" smtClean="0"/>
          </a:p>
          <a:p>
            <a:endParaRPr lang="en-US" sz="2000" dirty="0"/>
          </a:p>
        </p:txBody>
      </p:sp>
      <p:sp>
        <p:nvSpPr>
          <p:cNvPr id="4" name="Oval 3"/>
          <p:cNvSpPr/>
          <p:nvPr/>
        </p:nvSpPr>
        <p:spPr>
          <a:xfrm>
            <a:off x="6156176" y="1772816"/>
            <a:ext cx="194421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Success</a:t>
            </a:r>
            <a:endParaRPr lang="en-GB" dirty="0"/>
          </a:p>
        </p:txBody>
      </p:sp>
    </p:spTree>
    <p:extLst>
      <p:ext uri="{BB962C8B-B14F-4D97-AF65-F5344CB8AC3E}">
        <p14:creationId xmlns:p14="http://schemas.microsoft.com/office/powerpoint/2010/main" val="1957626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pPr fontAlgn="base"/>
            <a:r>
              <a:rPr lang="en-GB" sz="3200" dirty="0" smtClean="0"/>
              <a:t>What </a:t>
            </a:r>
            <a:r>
              <a:rPr lang="en-GB" sz="3200" dirty="0"/>
              <a:t>is needed to provide meaningful and quality induction for </a:t>
            </a:r>
            <a:r>
              <a:rPr lang="en-GB" sz="3200" dirty="0" smtClean="0"/>
              <a:t>NQTs?</a:t>
            </a:r>
            <a:endParaRPr lang="en-GB" sz="3200" dirty="0"/>
          </a:p>
        </p:txBody>
      </p:sp>
      <p:sp>
        <p:nvSpPr>
          <p:cNvPr id="3" name="Content Placeholder 2"/>
          <p:cNvSpPr>
            <a:spLocks noGrp="1"/>
          </p:cNvSpPr>
          <p:nvPr>
            <p:ph idx="1"/>
          </p:nvPr>
        </p:nvSpPr>
        <p:spPr>
          <a:xfrm>
            <a:off x="0" y="3284984"/>
            <a:ext cx="8532440" cy="3312368"/>
          </a:xfrm>
        </p:spPr>
        <p:txBody>
          <a:bodyPr>
            <a:normAutofit/>
          </a:bodyPr>
          <a:lstStyle/>
          <a:p>
            <a:pPr marL="0" indent="0" algn="ctr">
              <a:buNone/>
            </a:pPr>
            <a:r>
              <a:rPr lang="en-GB" sz="4400" dirty="0" smtClean="0">
                <a:solidFill>
                  <a:schemeClr val="accent1">
                    <a:lumMod val="40000"/>
                    <a:lumOff val="60000"/>
                  </a:schemeClr>
                </a:solidFill>
              </a:rPr>
              <a:t>Thank you </a:t>
            </a:r>
          </a:p>
          <a:p>
            <a:pPr marL="0" indent="0" algn="ctr">
              <a:buNone/>
            </a:pPr>
            <a:r>
              <a:rPr lang="en-GB" sz="4400" dirty="0" smtClean="0">
                <a:solidFill>
                  <a:schemeClr val="accent1">
                    <a:lumMod val="40000"/>
                    <a:lumOff val="60000"/>
                  </a:schemeClr>
                </a:solidFill>
              </a:rPr>
              <a:t>for </a:t>
            </a:r>
            <a:r>
              <a:rPr lang="en-GB" sz="4400" dirty="0" smtClean="0">
                <a:solidFill>
                  <a:schemeClr val="accent1">
                    <a:lumMod val="40000"/>
                    <a:lumOff val="60000"/>
                  </a:schemeClr>
                </a:solidFill>
              </a:rPr>
              <a:t>listening</a:t>
            </a:r>
          </a:p>
          <a:p>
            <a:pPr marL="0" indent="0" algn="ctr">
              <a:buNone/>
            </a:pPr>
            <a:endParaRPr lang="en-GB" sz="4400" dirty="0" smtClean="0">
              <a:solidFill>
                <a:schemeClr val="accent1">
                  <a:lumMod val="40000"/>
                  <a:lumOff val="60000"/>
                </a:schemeClr>
              </a:solidFill>
            </a:endParaRPr>
          </a:p>
          <a:p>
            <a:pPr marL="0" indent="0" algn="ctr">
              <a:buNone/>
            </a:pPr>
            <a:r>
              <a:rPr lang="en-GB" sz="2000" dirty="0">
                <a:solidFill>
                  <a:srgbClr val="FFFF00"/>
                </a:solidFill>
                <a:hlinkClick r:id="rId2"/>
              </a:rPr>
              <a:t>bradleyallan1966@gmail.com</a:t>
            </a:r>
            <a:endParaRPr lang="en-GB" sz="2000" dirty="0">
              <a:solidFill>
                <a:srgbClr val="FFFF00"/>
              </a:solidFill>
            </a:endParaRPr>
          </a:p>
          <a:p>
            <a:pPr marL="0" indent="0" algn="ctr">
              <a:buNone/>
            </a:pPr>
            <a:endParaRPr lang="en-GB" sz="4400" dirty="0" smtClean="0">
              <a:solidFill>
                <a:schemeClr val="accent1">
                  <a:lumMod val="40000"/>
                  <a:lumOff val="60000"/>
                </a:schemeClr>
              </a:solidFill>
            </a:endParaRPr>
          </a:p>
          <a:p>
            <a:endParaRPr lang="en-US" sz="2000" dirty="0"/>
          </a:p>
        </p:txBody>
      </p:sp>
      <p:sp>
        <p:nvSpPr>
          <p:cNvPr id="4" name="Oval 3"/>
          <p:cNvSpPr/>
          <p:nvPr/>
        </p:nvSpPr>
        <p:spPr>
          <a:xfrm>
            <a:off x="6156176" y="1772816"/>
            <a:ext cx="194421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Thanks</a:t>
            </a:r>
            <a:endParaRPr lang="en-GB" dirty="0"/>
          </a:p>
        </p:txBody>
      </p:sp>
    </p:spTree>
    <p:extLst>
      <p:ext uri="{BB962C8B-B14F-4D97-AF65-F5344CB8AC3E}">
        <p14:creationId xmlns:p14="http://schemas.microsoft.com/office/powerpoint/2010/main" val="1172266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txBody>
          <a:bodyPr/>
          <a:lstStyle/>
          <a:p>
            <a:r>
              <a:rPr lang="en-GB" dirty="0" smtClean="0"/>
              <a:t>Why do we bother to Induct Newly Qualified </a:t>
            </a:r>
            <a:r>
              <a:rPr lang="en-GB" dirty="0"/>
              <a:t>T</a:t>
            </a:r>
            <a:r>
              <a:rPr lang="en-GB" dirty="0" smtClean="0"/>
              <a:t>eachers?</a:t>
            </a:r>
            <a:endParaRPr lang="en-US" dirty="0"/>
          </a:p>
        </p:txBody>
      </p:sp>
    </p:spTree>
    <p:extLst>
      <p:ext uri="{BB962C8B-B14F-4D97-AF65-F5344CB8AC3E}">
        <p14:creationId xmlns:p14="http://schemas.microsoft.com/office/powerpoint/2010/main" val="3259889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r>
              <a:rPr lang="en-GB" sz="3200" dirty="0" smtClean="0"/>
              <a:t>Why do we bother to Induct Newly Qualified </a:t>
            </a:r>
            <a:r>
              <a:rPr lang="en-GB" sz="3200" dirty="0"/>
              <a:t>T</a:t>
            </a:r>
            <a:r>
              <a:rPr lang="en-GB" sz="3200" dirty="0" smtClean="0"/>
              <a:t>eachers?</a:t>
            </a:r>
            <a:endParaRPr lang="en-US" sz="3200" dirty="0"/>
          </a:p>
        </p:txBody>
      </p:sp>
      <p:sp>
        <p:nvSpPr>
          <p:cNvPr id="3" name="Content Placeholder 2"/>
          <p:cNvSpPr>
            <a:spLocks noGrp="1"/>
          </p:cNvSpPr>
          <p:nvPr>
            <p:ph idx="1"/>
          </p:nvPr>
        </p:nvSpPr>
        <p:spPr>
          <a:xfrm>
            <a:off x="467544" y="1988840"/>
            <a:ext cx="8424936" cy="4320480"/>
          </a:xfrm>
        </p:spPr>
        <p:txBody>
          <a:bodyPr>
            <a:normAutofit/>
          </a:bodyPr>
          <a:lstStyle/>
          <a:p>
            <a:r>
              <a:rPr lang="en-US" dirty="0" smtClean="0">
                <a:solidFill>
                  <a:schemeClr val="accent2">
                    <a:lumMod val="60000"/>
                    <a:lumOff val="40000"/>
                  </a:schemeClr>
                </a:solidFill>
              </a:rPr>
              <a:t>NQTs are still developing!</a:t>
            </a:r>
          </a:p>
          <a:p>
            <a:r>
              <a:rPr lang="en-US" dirty="0" smtClean="0">
                <a:solidFill>
                  <a:schemeClr val="accent2">
                    <a:lumMod val="60000"/>
                    <a:lumOff val="40000"/>
                  </a:schemeClr>
                </a:solidFill>
              </a:rPr>
              <a:t>Responsibilities for many are quite different than when in their teacher training year</a:t>
            </a:r>
          </a:p>
          <a:p>
            <a:r>
              <a:rPr lang="en-US" dirty="0" smtClean="0">
                <a:solidFill>
                  <a:schemeClr val="accent2">
                    <a:lumMod val="60000"/>
                    <a:lumOff val="40000"/>
                  </a:schemeClr>
                </a:solidFill>
              </a:rPr>
              <a:t>They need a flying start</a:t>
            </a:r>
          </a:p>
          <a:p>
            <a:r>
              <a:rPr lang="en-US" dirty="0" smtClean="0">
                <a:solidFill>
                  <a:schemeClr val="accent2">
                    <a:lumMod val="60000"/>
                    <a:lumOff val="40000"/>
                  </a:schemeClr>
                </a:solidFill>
              </a:rPr>
              <a:t>They need support</a:t>
            </a:r>
          </a:p>
          <a:p>
            <a:r>
              <a:rPr lang="en-US" dirty="0" smtClean="0">
                <a:solidFill>
                  <a:schemeClr val="accent2">
                    <a:lumMod val="60000"/>
                    <a:lumOff val="40000"/>
                  </a:schemeClr>
                </a:solidFill>
              </a:rPr>
              <a:t>May be their first significant post</a:t>
            </a:r>
          </a:p>
          <a:p>
            <a:r>
              <a:rPr lang="en-US" dirty="0" smtClean="0">
                <a:solidFill>
                  <a:schemeClr val="accent2">
                    <a:lumMod val="60000"/>
                    <a:lumOff val="40000"/>
                  </a:schemeClr>
                </a:solidFill>
              </a:rPr>
              <a:t>Steep learning curve</a:t>
            </a:r>
          </a:p>
          <a:p>
            <a:endParaRPr lang="en-US" dirty="0"/>
          </a:p>
        </p:txBody>
      </p:sp>
    </p:spTree>
    <p:extLst>
      <p:ext uri="{BB962C8B-B14F-4D97-AF65-F5344CB8AC3E}">
        <p14:creationId xmlns:p14="http://schemas.microsoft.com/office/powerpoint/2010/main" val="1262483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r>
              <a:rPr lang="en-GB" sz="3200" dirty="0" smtClean="0"/>
              <a:t>Why do we bother to Induct Newly Qualified </a:t>
            </a:r>
            <a:r>
              <a:rPr lang="en-GB" sz="3200" dirty="0"/>
              <a:t>T</a:t>
            </a:r>
            <a:r>
              <a:rPr lang="en-GB" sz="3200" dirty="0" smtClean="0"/>
              <a:t>eachers?</a:t>
            </a:r>
            <a:endParaRPr lang="en-US" sz="3200" dirty="0"/>
          </a:p>
        </p:txBody>
      </p:sp>
      <p:sp>
        <p:nvSpPr>
          <p:cNvPr id="3" name="Content Placeholder 2"/>
          <p:cNvSpPr>
            <a:spLocks noGrp="1"/>
          </p:cNvSpPr>
          <p:nvPr>
            <p:ph idx="1"/>
          </p:nvPr>
        </p:nvSpPr>
        <p:spPr>
          <a:xfrm>
            <a:off x="323528" y="1988840"/>
            <a:ext cx="8496944" cy="4680520"/>
          </a:xfrm>
        </p:spPr>
        <p:txBody>
          <a:bodyPr>
            <a:normAutofit fontScale="92500" lnSpcReduction="20000"/>
          </a:bodyPr>
          <a:lstStyle/>
          <a:p>
            <a:r>
              <a:rPr lang="en-US" dirty="0">
                <a:solidFill>
                  <a:schemeClr val="accent2">
                    <a:lumMod val="60000"/>
                    <a:lumOff val="40000"/>
                  </a:schemeClr>
                </a:solidFill>
              </a:rPr>
              <a:t>Takes time to establish yourself as a teacher</a:t>
            </a:r>
          </a:p>
          <a:p>
            <a:r>
              <a:rPr lang="en-US" dirty="0">
                <a:solidFill>
                  <a:schemeClr val="accent2">
                    <a:lumMod val="60000"/>
                    <a:lumOff val="40000"/>
                  </a:schemeClr>
                </a:solidFill>
              </a:rPr>
              <a:t>Enhance and direct their enthusiasm</a:t>
            </a:r>
          </a:p>
          <a:p>
            <a:r>
              <a:rPr lang="en-US" dirty="0" smtClean="0">
                <a:solidFill>
                  <a:schemeClr val="accent2">
                    <a:lumMod val="60000"/>
                    <a:lumOff val="40000"/>
                  </a:schemeClr>
                </a:solidFill>
              </a:rPr>
              <a:t>Emotional needs likely to be high</a:t>
            </a:r>
          </a:p>
          <a:p>
            <a:r>
              <a:rPr lang="en-US" dirty="0" smtClean="0">
                <a:solidFill>
                  <a:schemeClr val="accent2">
                    <a:lumMod val="60000"/>
                    <a:lumOff val="40000"/>
                  </a:schemeClr>
                </a:solidFill>
              </a:rPr>
              <a:t>They still have major obstacles to overcome </a:t>
            </a:r>
          </a:p>
          <a:p>
            <a:r>
              <a:rPr lang="en-US" dirty="0" smtClean="0">
                <a:solidFill>
                  <a:schemeClr val="accent2">
                    <a:lumMod val="60000"/>
                    <a:lumOff val="40000"/>
                  </a:schemeClr>
                </a:solidFill>
              </a:rPr>
              <a:t>We need to instill professionalism</a:t>
            </a:r>
          </a:p>
          <a:p>
            <a:r>
              <a:rPr lang="en-US" dirty="0" smtClean="0">
                <a:solidFill>
                  <a:schemeClr val="accent2">
                    <a:lumMod val="60000"/>
                    <a:lumOff val="40000"/>
                  </a:schemeClr>
                </a:solidFill>
              </a:rPr>
              <a:t>Every school has its ethos and culture</a:t>
            </a:r>
          </a:p>
          <a:p>
            <a:r>
              <a:rPr lang="en-US" dirty="0" smtClean="0">
                <a:solidFill>
                  <a:schemeClr val="accent2">
                    <a:lumMod val="60000"/>
                    <a:lumOff val="40000"/>
                  </a:schemeClr>
                </a:solidFill>
              </a:rPr>
              <a:t>Teaching is more than a job</a:t>
            </a:r>
          </a:p>
          <a:p>
            <a:pPr marL="0" indent="0">
              <a:buNone/>
            </a:pPr>
            <a:endParaRPr lang="en-US" sz="2600" dirty="0" smtClean="0">
              <a:solidFill>
                <a:schemeClr val="accent2">
                  <a:lumMod val="60000"/>
                  <a:lumOff val="40000"/>
                </a:schemeClr>
              </a:solidFill>
            </a:endParaRPr>
          </a:p>
          <a:p>
            <a:pPr marL="0" indent="0">
              <a:buNone/>
            </a:pPr>
            <a:endParaRPr lang="en-US" sz="2600" dirty="0" smtClean="0">
              <a:solidFill>
                <a:schemeClr val="accent2">
                  <a:lumMod val="60000"/>
                  <a:lumOff val="40000"/>
                </a:schemeClr>
              </a:solidFill>
            </a:endParaRPr>
          </a:p>
          <a:p>
            <a:pPr marL="0" indent="0" algn="ctr">
              <a:buNone/>
            </a:pPr>
            <a:r>
              <a:rPr lang="en-US" sz="2600" dirty="0" smtClean="0">
                <a:solidFill>
                  <a:schemeClr val="accent2">
                    <a:lumMod val="60000"/>
                    <a:lumOff val="40000"/>
                  </a:schemeClr>
                </a:solidFill>
              </a:rPr>
              <a:t>Danielson says that teachers make more than </a:t>
            </a:r>
          </a:p>
          <a:p>
            <a:pPr marL="0" indent="0" algn="ctr">
              <a:buNone/>
            </a:pPr>
            <a:r>
              <a:rPr lang="en-US" sz="2600" dirty="0" smtClean="0">
                <a:solidFill>
                  <a:schemeClr val="accent2">
                    <a:lumMod val="60000"/>
                    <a:lumOff val="40000"/>
                  </a:schemeClr>
                </a:solidFill>
              </a:rPr>
              <a:t>3,000 non-trivial decisions per day</a:t>
            </a:r>
          </a:p>
        </p:txBody>
      </p:sp>
    </p:spTree>
    <p:extLst>
      <p:ext uri="{BB962C8B-B14F-4D97-AF65-F5344CB8AC3E}">
        <p14:creationId xmlns:p14="http://schemas.microsoft.com/office/powerpoint/2010/main" val="2123887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r>
              <a:rPr lang="en-GB" sz="3200" dirty="0" smtClean="0"/>
              <a:t>Why do we bother to Induct Newly Qualified </a:t>
            </a:r>
            <a:r>
              <a:rPr lang="en-GB" sz="3200" dirty="0"/>
              <a:t>T</a:t>
            </a:r>
            <a:r>
              <a:rPr lang="en-GB" sz="3200" dirty="0" smtClean="0"/>
              <a:t>eachers?</a:t>
            </a:r>
            <a:endParaRPr lang="en-US" sz="3200" dirty="0"/>
          </a:p>
        </p:txBody>
      </p:sp>
      <p:sp>
        <p:nvSpPr>
          <p:cNvPr id="3" name="Content Placeholder 2"/>
          <p:cNvSpPr>
            <a:spLocks noGrp="1"/>
          </p:cNvSpPr>
          <p:nvPr>
            <p:ph idx="1"/>
          </p:nvPr>
        </p:nvSpPr>
        <p:spPr>
          <a:xfrm>
            <a:off x="467544" y="1988840"/>
            <a:ext cx="8229600" cy="4320480"/>
          </a:xfrm>
        </p:spPr>
        <p:txBody>
          <a:bodyPr>
            <a:normAutofit/>
          </a:bodyPr>
          <a:lstStyle/>
          <a:p>
            <a:r>
              <a:rPr lang="en-US" dirty="0" smtClean="0">
                <a:solidFill>
                  <a:schemeClr val="accent2">
                    <a:lumMod val="60000"/>
                    <a:lumOff val="40000"/>
                  </a:schemeClr>
                </a:solidFill>
              </a:rPr>
              <a:t>Building on the progress made during teacher training</a:t>
            </a:r>
          </a:p>
          <a:p>
            <a:r>
              <a:rPr lang="en-US" dirty="0" smtClean="0">
                <a:solidFill>
                  <a:schemeClr val="accent2">
                    <a:lumMod val="60000"/>
                    <a:lumOff val="40000"/>
                  </a:schemeClr>
                </a:solidFill>
              </a:rPr>
              <a:t>We are shaping a teacher for their career</a:t>
            </a:r>
          </a:p>
          <a:p>
            <a:pPr marL="0" indent="0">
              <a:buNone/>
            </a:pPr>
            <a:r>
              <a:rPr lang="en-US" dirty="0">
                <a:solidFill>
                  <a:schemeClr val="accent2">
                    <a:lumMod val="60000"/>
                    <a:lumOff val="40000"/>
                  </a:schemeClr>
                </a:solidFill>
              </a:rPr>
              <a:t> </a:t>
            </a:r>
            <a:r>
              <a:rPr lang="en-US" dirty="0" smtClean="0">
                <a:solidFill>
                  <a:schemeClr val="accent2">
                    <a:lumMod val="60000"/>
                    <a:lumOff val="40000"/>
                  </a:schemeClr>
                </a:solidFill>
              </a:rPr>
              <a:t>  (good/bad habits stick)</a:t>
            </a:r>
          </a:p>
          <a:p>
            <a:r>
              <a:rPr lang="en-GB" dirty="0">
                <a:solidFill>
                  <a:schemeClr val="accent2">
                    <a:lumMod val="60000"/>
                    <a:lumOff val="40000"/>
                  </a:schemeClr>
                </a:solidFill>
              </a:rPr>
              <a:t>Induction is the link between teacher training and a career in </a:t>
            </a:r>
            <a:r>
              <a:rPr lang="en-GB" dirty="0" smtClean="0">
                <a:solidFill>
                  <a:schemeClr val="accent2">
                    <a:lumMod val="60000"/>
                    <a:lumOff val="40000"/>
                  </a:schemeClr>
                </a:solidFill>
              </a:rPr>
              <a:t>teaching</a:t>
            </a:r>
          </a:p>
          <a:p>
            <a:endParaRPr lang="en-GB" dirty="0"/>
          </a:p>
          <a:p>
            <a:endParaRPr lang="en-US" dirty="0"/>
          </a:p>
        </p:txBody>
      </p:sp>
    </p:spTree>
    <p:extLst>
      <p:ext uri="{BB962C8B-B14F-4D97-AF65-F5344CB8AC3E}">
        <p14:creationId xmlns:p14="http://schemas.microsoft.com/office/powerpoint/2010/main" val="2913842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r>
              <a:rPr lang="en-GB" sz="3200" dirty="0" smtClean="0"/>
              <a:t>Why do we bother to Induct Newly Qualified </a:t>
            </a:r>
            <a:r>
              <a:rPr lang="en-GB" sz="3200" dirty="0"/>
              <a:t>T</a:t>
            </a:r>
            <a:r>
              <a:rPr lang="en-GB" sz="3200" dirty="0" smtClean="0"/>
              <a:t>eachers?</a:t>
            </a:r>
            <a:endParaRPr lang="en-US" sz="3200" dirty="0"/>
          </a:p>
        </p:txBody>
      </p:sp>
      <p:sp>
        <p:nvSpPr>
          <p:cNvPr id="3" name="Content Placeholder 2"/>
          <p:cNvSpPr>
            <a:spLocks noGrp="1"/>
          </p:cNvSpPr>
          <p:nvPr>
            <p:ph idx="1"/>
          </p:nvPr>
        </p:nvSpPr>
        <p:spPr>
          <a:xfrm>
            <a:off x="323528" y="1988840"/>
            <a:ext cx="8640960" cy="4536504"/>
          </a:xfrm>
        </p:spPr>
        <p:txBody>
          <a:bodyPr>
            <a:normAutofit fontScale="92500" lnSpcReduction="10000"/>
          </a:bodyPr>
          <a:lstStyle/>
          <a:p>
            <a:r>
              <a:rPr lang="en-GB" sz="3000" dirty="0" smtClean="0">
                <a:solidFill>
                  <a:schemeClr val="accent2">
                    <a:lumMod val="60000"/>
                    <a:lumOff val="40000"/>
                  </a:schemeClr>
                </a:solidFill>
              </a:rPr>
              <a:t>We have to do legally!</a:t>
            </a:r>
          </a:p>
          <a:p>
            <a:pPr marL="0" indent="0">
              <a:buNone/>
            </a:pPr>
            <a:r>
              <a:rPr lang="en-GB" sz="3000" dirty="0" smtClean="0">
                <a:solidFill>
                  <a:srgbClr val="FFFF00"/>
                </a:solidFill>
              </a:rPr>
              <a:t>(with exception of an academy</a:t>
            </a:r>
            <a:r>
              <a:rPr lang="en-GB" sz="3000" dirty="0">
                <a:solidFill>
                  <a:srgbClr val="FFFF00"/>
                </a:solidFill>
              </a:rPr>
              <a:t>, F</a:t>
            </a:r>
            <a:r>
              <a:rPr lang="en-GB" sz="3000" dirty="0" smtClean="0">
                <a:solidFill>
                  <a:srgbClr val="FFFF00"/>
                </a:solidFill>
              </a:rPr>
              <a:t>E institution, free school, BSO, independent nursery school)</a:t>
            </a:r>
          </a:p>
          <a:p>
            <a:r>
              <a:rPr lang="en-GB" sz="3000" dirty="0" smtClean="0">
                <a:solidFill>
                  <a:schemeClr val="accent2">
                    <a:lumMod val="60000"/>
                    <a:lumOff val="40000"/>
                  </a:schemeClr>
                </a:solidFill>
              </a:rPr>
              <a:t>Professional duty</a:t>
            </a:r>
          </a:p>
          <a:p>
            <a:r>
              <a:rPr lang="en-GB" sz="3000" dirty="0">
                <a:solidFill>
                  <a:schemeClr val="accent2">
                    <a:lumMod val="60000"/>
                    <a:lumOff val="40000"/>
                  </a:schemeClr>
                </a:solidFill>
              </a:rPr>
              <a:t>T</a:t>
            </a:r>
            <a:r>
              <a:rPr lang="en-GB" sz="3000" dirty="0" smtClean="0">
                <a:solidFill>
                  <a:schemeClr val="accent2">
                    <a:lumMod val="60000"/>
                    <a:lumOff val="40000"/>
                  </a:schemeClr>
                </a:solidFill>
              </a:rPr>
              <a:t>o provide the best education for our students</a:t>
            </a:r>
          </a:p>
          <a:p>
            <a:r>
              <a:rPr lang="en-GB" sz="3000" dirty="0" smtClean="0">
                <a:solidFill>
                  <a:schemeClr val="accent2">
                    <a:lumMod val="60000"/>
                    <a:lumOff val="40000"/>
                  </a:schemeClr>
                </a:solidFill>
              </a:rPr>
              <a:t>Show their potential</a:t>
            </a:r>
          </a:p>
          <a:p>
            <a:r>
              <a:rPr lang="en-GB" sz="3000" dirty="0" smtClean="0">
                <a:solidFill>
                  <a:schemeClr val="accent2">
                    <a:lumMod val="60000"/>
                    <a:lumOff val="40000"/>
                  </a:schemeClr>
                </a:solidFill>
              </a:rPr>
              <a:t>Make rapid advancement towards excellence in teaching</a:t>
            </a:r>
          </a:p>
          <a:p>
            <a:r>
              <a:rPr lang="en-GB" sz="3000" dirty="0" smtClean="0">
                <a:solidFill>
                  <a:schemeClr val="accent2">
                    <a:lumMod val="60000"/>
                    <a:lumOff val="40000"/>
                  </a:schemeClr>
                </a:solidFill>
              </a:rPr>
              <a:t>Begin to make a real impact on the school’s development</a:t>
            </a:r>
            <a:endParaRPr lang="en-GB" sz="3000" dirty="0"/>
          </a:p>
          <a:p>
            <a:pPr marL="0" indent="0">
              <a:buNone/>
            </a:pPr>
            <a:endParaRPr lang="en-GB" dirty="0" smtClean="0"/>
          </a:p>
          <a:p>
            <a:endParaRPr lang="en-GB" dirty="0"/>
          </a:p>
          <a:p>
            <a:endParaRPr lang="en-US" dirty="0"/>
          </a:p>
        </p:txBody>
      </p:sp>
    </p:spTree>
    <p:extLst>
      <p:ext uri="{BB962C8B-B14F-4D97-AF65-F5344CB8AC3E}">
        <p14:creationId xmlns:p14="http://schemas.microsoft.com/office/powerpoint/2010/main" val="3330303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852936"/>
            <a:ext cx="8229600" cy="1143000"/>
          </a:xfrm>
        </p:spPr>
        <p:txBody>
          <a:bodyPr/>
          <a:lstStyle/>
          <a:p>
            <a:r>
              <a:rPr lang="en-GB" dirty="0" smtClean="0"/>
              <a:t> </a:t>
            </a:r>
            <a:r>
              <a:rPr lang="en-GB" dirty="0"/>
              <a:t>What are the roles and responsibilities of those involved in NQT Induction?</a:t>
            </a:r>
            <a:br>
              <a:rPr lang="en-GB" dirty="0"/>
            </a:br>
            <a:endParaRPr lang="en-US" dirty="0"/>
          </a:p>
        </p:txBody>
      </p:sp>
      <p:sp>
        <p:nvSpPr>
          <p:cNvPr id="3" name="Oval 2"/>
          <p:cNvSpPr/>
          <p:nvPr/>
        </p:nvSpPr>
        <p:spPr>
          <a:xfrm>
            <a:off x="7812360" y="5877272"/>
            <a:ext cx="108012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T2</a:t>
            </a:r>
            <a:endParaRPr lang="en-GB" dirty="0"/>
          </a:p>
        </p:txBody>
      </p:sp>
    </p:spTree>
    <p:extLst>
      <p:ext uri="{BB962C8B-B14F-4D97-AF65-F5344CB8AC3E}">
        <p14:creationId xmlns:p14="http://schemas.microsoft.com/office/powerpoint/2010/main" val="1262483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tnership conference MMU NQT year v1">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C000"/>
      </a:hlink>
      <a:folHlink>
        <a:srgbClr val="92D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Partnership conference MMU NQT year v1</Template>
  <TotalTime>403</TotalTime>
  <Words>1630</Words>
  <Application>Microsoft Office PowerPoint</Application>
  <PresentationFormat>On-screen Show (4:3)</PresentationFormat>
  <Paragraphs>308</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Microsoft New Tai Lue</vt:lpstr>
      <vt:lpstr>Partnership conference MMU NQT year v1</vt:lpstr>
      <vt:lpstr>Exploring NQT Induction</vt:lpstr>
      <vt:lpstr>Celebrities who were teachers</vt:lpstr>
      <vt:lpstr>Celebrities who were not teachers</vt:lpstr>
      <vt:lpstr>Why do we bother to Induct Newly Qualified Teachers?</vt:lpstr>
      <vt:lpstr>Why do we bother to Induct Newly Qualified Teachers?</vt:lpstr>
      <vt:lpstr>Why do we bother to Induct Newly Qualified Teachers?</vt:lpstr>
      <vt:lpstr>Why do we bother to Induct Newly Qualified Teachers?</vt:lpstr>
      <vt:lpstr>Why do we bother to Induct Newly Qualified Teachers?</vt:lpstr>
      <vt:lpstr> What are the roles and responsibilities of those involved in NQT Induction? </vt:lpstr>
      <vt:lpstr>  </vt:lpstr>
      <vt:lpstr>  </vt:lpstr>
      <vt:lpstr>What are the roles and responsibilities of those involved in NQT Induction?</vt:lpstr>
      <vt:lpstr>What are the roles and responsibilities of those involved in NQT Induction?</vt:lpstr>
      <vt:lpstr>What are the roles and responsibilities of those involved in NQT Induction?</vt:lpstr>
      <vt:lpstr>What are the roles and responsibilities of those involved in NQT Induction?</vt:lpstr>
      <vt:lpstr>What are the roles and responsibilities of those involved in NQT Induction?</vt:lpstr>
      <vt:lpstr>What are the roles and responsibilities of those involved in NQT Induction?</vt:lpstr>
      <vt:lpstr> What is needed to provide meaningful and quality induction for NQTs?  </vt:lpstr>
      <vt:lpstr>What is needed to provide meaningful and quality induction for NQTs?</vt:lpstr>
      <vt:lpstr>What is needed to provide meaningful and quality induction for NQTs?</vt:lpstr>
      <vt:lpstr>What is needed to provide meaningful and quality induction for NQTs?</vt:lpstr>
      <vt:lpstr>What is needed to provide meaningful and quality induction for NQTs?</vt:lpstr>
      <vt:lpstr>What is needed to provide meaningful and quality induction for NQTs?</vt:lpstr>
      <vt:lpstr>What is needed to provide meaningful and quality induction for NQTs?</vt:lpstr>
      <vt:lpstr>What is needed to provide meaningful and quality induction for NQTs?</vt:lpstr>
      <vt:lpstr>What is needed to provide meaningful and quality induction for NQTs?</vt:lpstr>
      <vt:lpstr>What is needed to provide meaningful and quality induction for NQTs?</vt:lpstr>
      <vt:lpstr>What is needed to provide meaningful and quality induction for NQTs?</vt:lpstr>
      <vt:lpstr>What is needed to provide meaningful and quality induction for NQTs?</vt:lpstr>
      <vt:lpstr>What is needed to provide meaningful and quality induction for NQTs?</vt:lpstr>
      <vt:lpstr>What is needed to provide meaningful and quality induction for NQTs?</vt:lpstr>
      <vt:lpstr>What is needed to provide meaningful and quality induction for NQTs?</vt:lpstr>
      <vt:lpstr>What is needed to provide meaningful and quality induction for NQTs?</vt:lpstr>
      <vt:lpstr>What is needed to provide meaningful and quality induction for NQTs?</vt:lpstr>
      <vt:lpstr>What is needed to provide meaningful and quality induction for NQTs?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NQT Induction</dc:title>
  <dc:creator>Brad Allan</dc:creator>
  <cp:lastModifiedBy>Brad</cp:lastModifiedBy>
  <cp:revision>54</cp:revision>
  <dcterms:created xsi:type="dcterms:W3CDTF">2015-07-06T10:14:52Z</dcterms:created>
  <dcterms:modified xsi:type="dcterms:W3CDTF">2015-07-22T12:40:00Z</dcterms:modified>
</cp:coreProperties>
</file>