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notesMasterIdLst>
    <p:notesMasterId r:id="rId14"/>
  </p:notesMasterIdLst>
  <p:handoutMasterIdLst>
    <p:handoutMasterId r:id="rId15"/>
  </p:handoutMasterIdLst>
  <p:sldIdLst>
    <p:sldId id="256" r:id="rId3"/>
    <p:sldId id="257" r:id="rId4"/>
    <p:sldId id="258" r:id="rId5"/>
    <p:sldId id="259"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8" autoAdjust="0"/>
    <p:restoredTop sz="83082" autoAdjust="0"/>
  </p:normalViewPr>
  <p:slideViewPr>
    <p:cSldViewPr snapToGrid="0">
      <p:cViewPr varScale="1">
        <p:scale>
          <a:sx n="80" d="100"/>
          <a:sy n="80" d="100"/>
        </p:scale>
        <p:origin x="330" y="63"/>
      </p:cViewPr>
      <p:guideLst/>
    </p:cSldViewPr>
  </p:slideViewPr>
  <p:notesTextViewPr>
    <p:cViewPr>
      <p:scale>
        <a:sx n="1" d="1"/>
        <a:sy n="1" d="1"/>
      </p:scale>
      <p:origin x="0" y="0"/>
    </p:cViewPr>
  </p:notesTextViewPr>
  <p:notesViewPr>
    <p:cSldViewPr snapToGrid="0">
      <p:cViewPr varScale="1">
        <p:scale>
          <a:sx n="73" d="100"/>
          <a:sy n="73" d="100"/>
        </p:scale>
        <p:origin x="2597" y="7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70CE9B-A604-4F74-87B6-4B4CD853D2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3D73D43-671B-4522-A750-3EFB2F595D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DDC40D-6935-416D-89C6-6DAC8B54602C}" type="datetimeFigureOut">
              <a:rPr lang="en-GB" smtClean="0"/>
              <a:t>14/04/2020</a:t>
            </a:fld>
            <a:endParaRPr lang="en-GB"/>
          </a:p>
        </p:txBody>
      </p:sp>
      <p:sp>
        <p:nvSpPr>
          <p:cNvPr id="4" name="Footer Placeholder 3">
            <a:extLst>
              <a:ext uri="{FF2B5EF4-FFF2-40B4-BE49-F238E27FC236}">
                <a16:creationId xmlns:a16="http://schemas.microsoft.com/office/drawing/2014/main" id="{7BCECBAE-F2A5-4261-839A-1E0F9B6859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90F9AA0-FDEF-4BD3-917B-4314380390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75366B-2B24-4317-A574-132BE1B7B0F5}" type="slidenum">
              <a:rPr lang="en-GB" smtClean="0"/>
              <a:t>‹#›</a:t>
            </a:fld>
            <a:endParaRPr lang="en-GB"/>
          </a:p>
        </p:txBody>
      </p:sp>
    </p:spTree>
    <p:extLst>
      <p:ext uri="{BB962C8B-B14F-4D97-AF65-F5344CB8AC3E}">
        <p14:creationId xmlns:p14="http://schemas.microsoft.com/office/powerpoint/2010/main" val="563196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08346-9F4F-4CB8-AE64-35CB195AE928}" type="datetimeFigureOut">
              <a:rPr lang="en-GB" smtClean="0"/>
              <a:t>14/04/2020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28E5D-0DAE-46BC-A9F1-3D67CB78FE8F}" type="slidenum">
              <a:rPr lang="en-GB" smtClean="0"/>
              <a:t>‹#›</a:t>
            </a:fld>
            <a:endParaRPr lang="en-GB"/>
          </a:p>
        </p:txBody>
      </p:sp>
    </p:spTree>
    <p:extLst>
      <p:ext uri="{BB962C8B-B14F-4D97-AF65-F5344CB8AC3E}">
        <p14:creationId xmlns:p14="http://schemas.microsoft.com/office/powerpoint/2010/main" val="768939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full version you can listen here: https://soundcloud.com/realitycheat/habits-of-my-homeland</a:t>
            </a:r>
          </a:p>
          <a:p>
            <a:endParaRPr lang="en-GB" dirty="0"/>
          </a:p>
        </p:txBody>
      </p:sp>
      <p:sp>
        <p:nvSpPr>
          <p:cNvPr id="4" name="Slide Number Placeholder 3"/>
          <p:cNvSpPr>
            <a:spLocks noGrp="1"/>
          </p:cNvSpPr>
          <p:nvPr>
            <p:ph type="sldNum" sz="quarter" idx="5"/>
          </p:nvPr>
        </p:nvSpPr>
        <p:spPr/>
        <p:txBody>
          <a:bodyPr/>
          <a:lstStyle/>
          <a:p>
            <a:fld id="{CCB28E5D-0DAE-46BC-A9F1-3D67CB78FE8F}" type="slidenum">
              <a:rPr lang="en-GB" smtClean="0"/>
              <a:t>4</a:t>
            </a:fld>
            <a:endParaRPr lang="en-GB"/>
          </a:p>
        </p:txBody>
      </p:sp>
    </p:spTree>
    <p:extLst>
      <p:ext uri="{BB962C8B-B14F-4D97-AF65-F5344CB8AC3E}">
        <p14:creationId xmlns:p14="http://schemas.microsoft.com/office/powerpoint/2010/main" val="3205233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B28E5D-0DAE-46BC-A9F1-3D67CB78FE8F}" type="slidenum">
              <a:rPr lang="en-GB" smtClean="0"/>
              <a:t>6</a:t>
            </a:fld>
            <a:endParaRPr lang="en-GB"/>
          </a:p>
        </p:txBody>
      </p:sp>
    </p:spTree>
    <p:extLst>
      <p:ext uri="{BB962C8B-B14F-4D97-AF65-F5344CB8AC3E}">
        <p14:creationId xmlns:p14="http://schemas.microsoft.com/office/powerpoint/2010/main" val="327089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09255-5DCE-42B0-8909-8537875F7C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F5F6CE4-776D-41E3-8FB1-92A28D29DB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91A16F0-1372-4899-8774-399E0BBDAF82}"/>
              </a:ext>
            </a:extLst>
          </p:cNvPr>
          <p:cNvSpPr>
            <a:spLocks noGrp="1"/>
          </p:cNvSpPr>
          <p:nvPr>
            <p:ph type="dt" sz="half" idx="10"/>
          </p:nvPr>
        </p:nvSpPr>
        <p:spPr/>
        <p:txBody>
          <a:bodyPr/>
          <a:lstStyle/>
          <a:p>
            <a:fld id="{3789A279-7857-4534-8FB0-A2707A1E046B}" type="datetimeFigureOut">
              <a:rPr lang="en-GB" smtClean="0"/>
              <a:t>13/04/2020</a:t>
            </a:fld>
            <a:endParaRPr lang="en-GB"/>
          </a:p>
        </p:txBody>
      </p:sp>
      <p:sp>
        <p:nvSpPr>
          <p:cNvPr id="5" name="Footer Placeholder 4">
            <a:extLst>
              <a:ext uri="{FF2B5EF4-FFF2-40B4-BE49-F238E27FC236}">
                <a16:creationId xmlns:a16="http://schemas.microsoft.com/office/drawing/2014/main" id="{ACAB21E4-5294-4674-97C2-D62F9A025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A605B5-17A1-42B2-9159-F8B90643E5DE}"/>
              </a:ext>
            </a:extLst>
          </p:cNvPr>
          <p:cNvSpPr>
            <a:spLocks noGrp="1"/>
          </p:cNvSpPr>
          <p:nvPr>
            <p:ph type="sldNum" sz="quarter" idx="12"/>
          </p:nvPr>
        </p:nvSpPr>
        <p:spPr/>
        <p:txBody>
          <a:bodyPr/>
          <a:lstStyle/>
          <a:p>
            <a:fld id="{4C8F957B-6E2C-409E-A03E-A1A0D6E16292}" type="slidenum">
              <a:rPr lang="en-GB" smtClean="0"/>
              <a:t>‹#›</a:t>
            </a:fld>
            <a:endParaRPr lang="en-GB"/>
          </a:p>
        </p:txBody>
      </p:sp>
    </p:spTree>
    <p:extLst>
      <p:ext uri="{BB962C8B-B14F-4D97-AF65-F5344CB8AC3E}">
        <p14:creationId xmlns:p14="http://schemas.microsoft.com/office/powerpoint/2010/main" val="2925657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9AC12-5E85-47D7-9597-FA352DD12DC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A14CFB-B02A-4E7C-AB58-6B4B105520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6F4479-E792-4D25-9ABB-AA1178E00FA4}"/>
              </a:ext>
            </a:extLst>
          </p:cNvPr>
          <p:cNvSpPr>
            <a:spLocks noGrp="1"/>
          </p:cNvSpPr>
          <p:nvPr>
            <p:ph type="dt" sz="half" idx="10"/>
          </p:nvPr>
        </p:nvSpPr>
        <p:spPr/>
        <p:txBody>
          <a:bodyPr/>
          <a:lstStyle/>
          <a:p>
            <a:fld id="{3789A279-7857-4534-8FB0-A2707A1E046B}" type="datetimeFigureOut">
              <a:rPr lang="en-GB" smtClean="0"/>
              <a:t>13/04/2020</a:t>
            </a:fld>
            <a:endParaRPr lang="en-GB"/>
          </a:p>
        </p:txBody>
      </p:sp>
      <p:sp>
        <p:nvSpPr>
          <p:cNvPr id="5" name="Footer Placeholder 4">
            <a:extLst>
              <a:ext uri="{FF2B5EF4-FFF2-40B4-BE49-F238E27FC236}">
                <a16:creationId xmlns:a16="http://schemas.microsoft.com/office/drawing/2014/main" id="{25C4AA95-21EE-4AFB-A6C9-3138581516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9C66FB-F9E6-4AC5-8A6B-F66EF71FE2E7}"/>
              </a:ext>
            </a:extLst>
          </p:cNvPr>
          <p:cNvSpPr>
            <a:spLocks noGrp="1"/>
          </p:cNvSpPr>
          <p:nvPr>
            <p:ph type="sldNum" sz="quarter" idx="12"/>
          </p:nvPr>
        </p:nvSpPr>
        <p:spPr/>
        <p:txBody>
          <a:bodyPr/>
          <a:lstStyle/>
          <a:p>
            <a:fld id="{4C8F957B-6E2C-409E-A03E-A1A0D6E16292}" type="slidenum">
              <a:rPr lang="en-GB" smtClean="0"/>
              <a:t>‹#›</a:t>
            </a:fld>
            <a:endParaRPr lang="en-GB"/>
          </a:p>
        </p:txBody>
      </p:sp>
    </p:spTree>
    <p:extLst>
      <p:ext uri="{BB962C8B-B14F-4D97-AF65-F5344CB8AC3E}">
        <p14:creationId xmlns:p14="http://schemas.microsoft.com/office/powerpoint/2010/main" val="1911383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F06F7F-B770-4F53-81E4-E12CBB0042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07A900-04B6-4495-A7AB-8DC6A5400C1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E46016-4F93-47B1-8B02-77A1CBFCFB17}"/>
              </a:ext>
            </a:extLst>
          </p:cNvPr>
          <p:cNvSpPr>
            <a:spLocks noGrp="1"/>
          </p:cNvSpPr>
          <p:nvPr>
            <p:ph type="dt" sz="half" idx="10"/>
          </p:nvPr>
        </p:nvSpPr>
        <p:spPr/>
        <p:txBody>
          <a:bodyPr/>
          <a:lstStyle/>
          <a:p>
            <a:fld id="{3789A279-7857-4534-8FB0-A2707A1E046B}" type="datetimeFigureOut">
              <a:rPr lang="en-GB" smtClean="0"/>
              <a:t>13/04/2020</a:t>
            </a:fld>
            <a:endParaRPr lang="en-GB"/>
          </a:p>
        </p:txBody>
      </p:sp>
      <p:sp>
        <p:nvSpPr>
          <p:cNvPr id="5" name="Footer Placeholder 4">
            <a:extLst>
              <a:ext uri="{FF2B5EF4-FFF2-40B4-BE49-F238E27FC236}">
                <a16:creationId xmlns:a16="http://schemas.microsoft.com/office/drawing/2014/main" id="{CDFF89CC-0C78-410E-BB66-00F675263E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8BB852-5C33-49A0-AB36-CDC2D048C513}"/>
              </a:ext>
            </a:extLst>
          </p:cNvPr>
          <p:cNvSpPr>
            <a:spLocks noGrp="1"/>
          </p:cNvSpPr>
          <p:nvPr>
            <p:ph type="sldNum" sz="quarter" idx="12"/>
          </p:nvPr>
        </p:nvSpPr>
        <p:spPr/>
        <p:txBody>
          <a:bodyPr/>
          <a:lstStyle/>
          <a:p>
            <a:fld id="{4C8F957B-6E2C-409E-A03E-A1A0D6E16292}" type="slidenum">
              <a:rPr lang="en-GB" smtClean="0"/>
              <a:t>‹#›</a:t>
            </a:fld>
            <a:endParaRPr lang="en-GB"/>
          </a:p>
        </p:txBody>
      </p:sp>
    </p:spTree>
    <p:extLst>
      <p:ext uri="{BB962C8B-B14F-4D97-AF65-F5344CB8AC3E}">
        <p14:creationId xmlns:p14="http://schemas.microsoft.com/office/powerpoint/2010/main" val="1296315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89A279-7857-4534-8FB0-A2707A1E046B}"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8F957B-6E2C-409E-A03E-A1A0D6E1629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793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9A279-7857-4534-8FB0-A2707A1E046B}"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8F957B-6E2C-409E-A03E-A1A0D6E16292}" type="slidenum">
              <a:rPr lang="en-GB" smtClean="0"/>
              <a:t>‹#›</a:t>
            </a:fld>
            <a:endParaRPr lang="en-GB"/>
          </a:p>
        </p:txBody>
      </p:sp>
    </p:spTree>
    <p:extLst>
      <p:ext uri="{BB962C8B-B14F-4D97-AF65-F5344CB8AC3E}">
        <p14:creationId xmlns:p14="http://schemas.microsoft.com/office/powerpoint/2010/main" val="1377149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89A279-7857-4534-8FB0-A2707A1E046B}"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8F957B-6E2C-409E-A03E-A1A0D6E1629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772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89A279-7857-4534-8FB0-A2707A1E046B}" type="datetimeFigureOut">
              <a:rPr lang="en-GB" smtClean="0"/>
              <a:t>13/04/2020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8F957B-6E2C-409E-A03E-A1A0D6E16292}" type="slidenum">
              <a:rPr lang="en-GB" smtClean="0"/>
              <a:t>‹#›</a:t>
            </a:fld>
            <a:endParaRPr lang="en-GB"/>
          </a:p>
        </p:txBody>
      </p:sp>
    </p:spTree>
    <p:extLst>
      <p:ext uri="{BB962C8B-B14F-4D97-AF65-F5344CB8AC3E}">
        <p14:creationId xmlns:p14="http://schemas.microsoft.com/office/powerpoint/2010/main" val="716208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89A279-7857-4534-8FB0-A2707A1E046B}" type="datetimeFigureOut">
              <a:rPr lang="en-GB" smtClean="0"/>
              <a:t>13/04/2020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8F957B-6E2C-409E-A03E-A1A0D6E16292}" type="slidenum">
              <a:rPr lang="en-GB" smtClean="0"/>
              <a:t>‹#›</a:t>
            </a:fld>
            <a:endParaRPr lang="en-GB"/>
          </a:p>
        </p:txBody>
      </p:sp>
    </p:spTree>
    <p:extLst>
      <p:ext uri="{BB962C8B-B14F-4D97-AF65-F5344CB8AC3E}">
        <p14:creationId xmlns:p14="http://schemas.microsoft.com/office/powerpoint/2010/main" val="417675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89A279-7857-4534-8FB0-A2707A1E046B}" type="datetimeFigureOut">
              <a:rPr lang="en-GB" smtClean="0"/>
              <a:t>13/04/2020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8F957B-6E2C-409E-A03E-A1A0D6E16292}" type="slidenum">
              <a:rPr lang="en-GB" smtClean="0"/>
              <a:t>‹#›</a:t>
            </a:fld>
            <a:endParaRPr lang="en-GB"/>
          </a:p>
        </p:txBody>
      </p:sp>
    </p:spTree>
    <p:extLst>
      <p:ext uri="{BB962C8B-B14F-4D97-AF65-F5344CB8AC3E}">
        <p14:creationId xmlns:p14="http://schemas.microsoft.com/office/powerpoint/2010/main" val="3210877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789A279-7857-4534-8FB0-A2707A1E046B}" type="datetimeFigureOut">
              <a:rPr lang="en-GB" smtClean="0"/>
              <a:t>13/04/2020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4C8F957B-6E2C-409E-A03E-A1A0D6E16292}" type="slidenum">
              <a:rPr lang="en-GB" smtClean="0"/>
              <a:t>‹#›</a:t>
            </a:fld>
            <a:endParaRPr lang="en-GB"/>
          </a:p>
        </p:txBody>
      </p:sp>
    </p:spTree>
    <p:extLst>
      <p:ext uri="{BB962C8B-B14F-4D97-AF65-F5344CB8AC3E}">
        <p14:creationId xmlns:p14="http://schemas.microsoft.com/office/powerpoint/2010/main" val="3579696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789A279-7857-4534-8FB0-A2707A1E046B}" type="datetimeFigureOut">
              <a:rPr lang="en-GB" smtClean="0"/>
              <a:t>13/04/2020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C8F957B-6E2C-409E-A03E-A1A0D6E16292}" type="slidenum">
              <a:rPr lang="en-GB" smtClean="0"/>
              <a:t>‹#›</a:t>
            </a:fld>
            <a:endParaRPr lang="en-GB"/>
          </a:p>
        </p:txBody>
      </p:sp>
    </p:spTree>
    <p:extLst>
      <p:ext uri="{BB962C8B-B14F-4D97-AF65-F5344CB8AC3E}">
        <p14:creationId xmlns:p14="http://schemas.microsoft.com/office/powerpoint/2010/main" val="2260432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33B3D-AC9A-48D8-8E36-A17377C1D1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6C15A6-FD34-4092-B413-C5A4B695EAC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597852-69CB-43AD-B13E-F54EB7D0A089}"/>
              </a:ext>
            </a:extLst>
          </p:cNvPr>
          <p:cNvSpPr>
            <a:spLocks noGrp="1"/>
          </p:cNvSpPr>
          <p:nvPr>
            <p:ph type="dt" sz="half" idx="10"/>
          </p:nvPr>
        </p:nvSpPr>
        <p:spPr/>
        <p:txBody>
          <a:bodyPr/>
          <a:lstStyle/>
          <a:p>
            <a:fld id="{3789A279-7857-4534-8FB0-A2707A1E046B}" type="datetimeFigureOut">
              <a:rPr lang="en-GB" smtClean="0"/>
              <a:t>13/04/2020</a:t>
            </a:fld>
            <a:endParaRPr lang="en-GB"/>
          </a:p>
        </p:txBody>
      </p:sp>
      <p:sp>
        <p:nvSpPr>
          <p:cNvPr id="5" name="Footer Placeholder 4">
            <a:extLst>
              <a:ext uri="{FF2B5EF4-FFF2-40B4-BE49-F238E27FC236}">
                <a16:creationId xmlns:a16="http://schemas.microsoft.com/office/drawing/2014/main" id="{78307493-AE29-4D1F-8857-444AE8047E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B4276F-D55D-4AD8-A90E-A1820ADB1967}"/>
              </a:ext>
            </a:extLst>
          </p:cNvPr>
          <p:cNvSpPr>
            <a:spLocks noGrp="1"/>
          </p:cNvSpPr>
          <p:nvPr>
            <p:ph type="sldNum" sz="quarter" idx="12"/>
          </p:nvPr>
        </p:nvSpPr>
        <p:spPr/>
        <p:txBody>
          <a:bodyPr/>
          <a:lstStyle/>
          <a:p>
            <a:fld id="{4C8F957B-6E2C-409E-A03E-A1A0D6E16292}" type="slidenum">
              <a:rPr lang="en-GB" smtClean="0"/>
              <a:t>‹#›</a:t>
            </a:fld>
            <a:endParaRPr lang="en-GB"/>
          </a:p>
        </p:txBody>
      </p:sp>
    </p:spTree>
    <p:extLst>
      <p:ext uri="{BB962C8B-B14F-4D97-AF65-F5344CB8AC3E}">
        <p14:creationId xmlns:p14="http://schemas.microsoft.com/office/powerpoint/2010/main" val="1055809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89A279-7857-4534-8FB0-A2707A1E046B}" type="datetimeFigureOut">
              <a:rPr lang="en-GB" smtClean="0"/>
              <a:t>13/04/2020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8F957B-6E2C-409E-A03E-A1A0D6E16292}" type="slidenum">
              <a:rPr lang="en-GB" smtClean="0"/>
              <a:t>‹#›</a:t>
            </a:fld>
            <a:endParaRPr lang="en-GB"/>
          </a:p>
        </p:txBody>
      </p:sp>
    </p:spTree>
    <p:extLst>
      <p:ext uri="{BB962C8B-B14F-4D97-AF65-F5344CB8AC3E}">
        <p14:creationId xmlns:p14="http://schemas.microsoft.com/office/powerpoint/2010/main" val="540100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9A279-7857-4534-8FB0-A2707A1E046B}"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8F957B-6E2C-409E-A03E-A1A0D6E16292}" type="slidenum">
              <a:rPr lang="en-GB" smtClean="0"/>
              <a:t>‹#›</a:t>
            </a:fld>
            <a:endParaRPr lang="en-GB"/>
          </a:p>
        </p:txBody>
      </p:sp>
    </p:spTree>
    <p:extLst>
      <p:ext uri="{BB962C8B-B14F-4D97-AF65-F5344CB8AC3E}">
        <p14:creationId xmlns:p14="http://schemas.microsoft.com/office/powerpoint/2010/main" val="1852797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9A279-7857-4534-8FB0-A2707A1E046B}"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8F957B-6E2C-409E-A03E-A1A0D6E16292}" type="slidenum">
              <a:rPr lang="en-GB" smtClean="0"/>
              <a:t>‹#›</a:t>
            </a:fld>
            <a:endParaRPr lang="en-GB"/>
          </a:p>
        </p:txBody>
      </p:sp>
    </p:spTree>
    <p:extLst>
      <p:ext uri="{BB962C8B-B14F-4D97-AF65-F5344CB8AC3E}">
        <p14:creationId xmlns:p14="http://schemas.microsoft.com/office/powerpoint/2010/main" val="7456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0169C-5476-4A75-87BA-BB54B81DF9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D6F7FE2-6864-404C-91B0-ADB8677BBD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F2975FB-5430-4B09-A11D-68CD5C6065AB}"/>
              </a:ext>
            </a:extLst>
          </p:cNvPr>
          <p:cNvSpPr>
            <a:spLocks noGrp="1"/>
          </p:cNvSpPr>
          <p:nvPr>
            <p:ph type="dt" sz="half" idx="10"/>
          </p:nvPr>
        </p:nvSpPr>
        <p:spPr/>
        <p:txBody>
          <a:bodyPr/>
          <a:lstStyle/>
          <a:p>
            <a:fld id="{3789A279-7857-4534-8FB0-A2707A1E046B}" type="datetimeFigureOut">
              <a:rPr lang="en-GB" smtClean="0"/>
              <a:t>13/04/2020</a:t>
            </a:fld>
            <a:endParaRPr lang="en-GB"/>
          </a:p>
        </p:txBody>
      </p:sp>
      <p:sp>
        <p:nvSpPr>
          <p:cNvPr id="5" name="Footer Placeholder 4">
            <a:extLst>
              <a:ext uri="{FF2B5EF4-FFF2-40B4-BE49-F238E27FC236}">
                <a16:creationId xmlns:a16="http://schemas.microsoft.com/office/drawing/2014/main" id="{17519E4B-FFEF-4C1B-A4F2-90C69D7E87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E9F8A2-C2F3-4335-BECB-21422225E3CF}"/>
              </a:ext>
            </a:extLst>
          </p:cNvPr>
          <p:cNvSpPr>
            <a:spLocks noGrp="1"/>
          </p:cNvSpPr>
          <p:nvPr>
            <p:ph type="sldNum" sz="quarter" idx="12"/>
          </p:nvPr>
        </p:nvSpPr>
        <p:spPr/>
        <p:txBody>
          <a:bodyPr/>
          <a:lstStyle/>
          <a:p>
            <a:fld id="{4C8F957B-6E2C-409E-A03E-A1A0D6E16292}" type="slidenum">
              <a:rPr lang="en-GB" smtClean="0"/>
              <a:t>‹#›</a:t>
            </a:fld>
            <a:endParaRPr lang="en-GB"/>
          </a:p>
        </p:txBody>
      </p:sp>
    </p:spTree>
    <p:extLst>
      <p:ext uri="{BB962C8B-B14F-4D97-AF65-F5344CB8AC3E}">
        <p14:creationId xmlns:p14="http://schemas.microsoft.com/office/powerpoint/2010/main" val="3512251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30FF-E072-49B0-836A-A6EB205491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ECB284-F894-42B6-A2C5-0B9CB882688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B3E0820-049C-4CA6-8F90-267FDD79088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ADB05D7-0A67-4EA6-B042-3B621B001C10}"/>
              </a:ext>
            </a:extLst>
          </p:cNvPr>
          <p:cNvSpPr>
            <a:spLocks noGrp="1"/>
          </p:cNvSpPr>
          <p:nvPr>
            <p:ph type="dt" sz="half" idx="10"/>
          </p:nvPr>
        </p:nvSpPr>
        <p:spPr/>
        <p:txBody>
          <a:bodyPr/>
          <a:lstStyle/>
          <a:p>
            <a:fld id="{3789A279-7857-4534-8FB0-A2707A1E046B}" type="datetimeFigureOut">
              <a:rPr lang="en-GB" smtClean="0"/>
              <a:t>13/04/2020</a:t>
            </a:fld>
            <a:endParaRPr lang="en-GB"/>
          </a:p>
        </p:txBody>
      </p:sp>
      <p:sp>
        <p:nvSpPr>
          <p:cNvPr id="6" name="Footer Placeholder 5">
            <a:extLst>
              <a:ext uri="{FF2B5EF4-FFF2-40B4-BE49-F238E27FC236}">
                <a16:creationId xmlns:a16="http://schemas.microsoft.com/office/drawing/2014/main" id="{9A6E0D7D-4C74-4498-B404-37DD59241A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C45515-A2FD-4EB3-8EC5-114C4A785CBD}"/>
              </a:ext>
            </a:extLst>
          </p:cNvPr>
          <p:cNvSpPr>
            <a:spLocks noGrp="1"/>
          </p:cNvSpPr>
          <p:nvPr>
            <p:ph type="sldNum" sz="quarter" idx="12"/>
          </p:nvPr>
        </p:nvSpPr>
        <p:spPr/>
        <p:txBody>
          <a:bodyPr/>
          <a:lstStyle/>
          <a:p>
            <a:fld id="{4C8F957B-6E2C-409E-A03E-A1A0D6E16292}" type="slidenum">
              <a:rPr lang="en-GB" smtClean="0"/>
              <a:t>‹#›</a:t>
            </a:fld>
            <a:endParaRPr lang="en-GB"/>
          </a:p>
        </p:txBody>
      </p:sp>
    </p:spTree>
    <p:extLst>
      <p:ext uri="{BB962C8B-B14F-4D97-AF65-F5344CB8AC3E}">
        <p14:creationId xmlns:p14="http://schemas.microsoft.com/office/powerpoint/2010/main" val="1853644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3317B-FE51-4F1C-B869-CA76C20AEA0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CCDC90-11B0-43B5-AE6E-3162B5F747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05B7FBF-8FD4-48FE-9A01-4633E32202C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A6B5EA0-A8BC-420F-B623-3C767C3656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F3E75C0-9F84-4102-AB32-E85123401A7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0FD7CE-6813-4EE4-8A00-880F6A57209E}"/>
              </a:ext>
            </a:extLst>
          </p:cNvPr>
          <p:cNvSpPr>
            <a:spLocks noGrp="1"/>
          </p:cNvSpPr>
          <p:nvPr>
            <p:ph type="dt" sz="half" idx="10"/>
          </p:nvPr>
        </p:nvSpPr>
        <p:spPr/>
        <p:txBody>
          <a:bodyPr/>
          <a:lstStyle/>
          <a:p>
            <a:fld id="{3789A279-7857-4534-8FB0-A2707A1E046B}" type="datetimeFigureOut">
              <a:rPr lang="en-GB" smtClean="0"/>
              <a:t>13/04/2020</a:t>
            </a:fld>
            <a:endParaRPr lang="en-GB"/>
          </a:p>
        </p:txBody>
      </p:sp>
      <p:sp>
        <p:nvSpPr>
          <p:cNvPr id="8" name="Footer Placeholder 7">
            <a:extLst>
              <a:ext uri="{FF2B5EF4-FFF2-40B4-BE49-F238E27FC236}">
                <a16:creationId xmlns:a16="http://schemas.microsoft.com/office/drawing/2014/main" id="{DBAB6544-34A6-459A-AAE7-ED87184723E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33E43EE-D20B-4A4D-A41B-CB49EB134DC4}"/>
              </a:ext>
            </a:extLst>
          </p:cNvPr>
          <p:cNvSpPr>
            <a:spLocks noGrp="1"/>
          </p:cNvSpPr>
          <p:nvPr>
            <p:ph type="sldNum" sz="quarter" idx="12"/>
          </p:nvPr>
        </p:nvSpPr>
        <p:spPr/>
        <p:txBody>
          <a:bodyPr/>
          <a:lstStyle/>
          <a:p>
            <a:fld id="{4C8F957B-6E2C-409E-A03E-A1A0D6E16292}" type="slidenum">
              <a:rPr lang="en-GB" smtClean="0"/>
              <a:t>‹#›</a:t>
            </a:fld>
            <a:endParaRPr lang="en-GB"/>
          </a:p>
        </p:txBody>
      </p:sp>
    </p:spTree>
    <p:extLst>
      <p:ext uri="{BB962C8B-B14F-4D97-AF65-F5344CB8AC3E}">
        <p14:creationId xmlns:p14="http://schemas.microsoft.com/office/powerpoint/2010/main" val="679072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4709-9080-4386-A9A9-957F76E0747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7E346F-A610-4A7E-BE07-62515F6E4B48}"/>
              </a:ext>
            </a:extLst>
          </p:cNvPr>
          <p:cNvSpPr>
            <a:spLocks noGrp="1"/>
          </p:cNvSpPr>
          <p:nvPr>
            <p:ph type="dt" sz="half" idx="10"/>
          </p:nvPr>
        </p:nvSpPr>
        <p:spPr/>
        <p:txBody>
          <a:bodyPr/>
          <a:lstStyle/>
          <a:p>
            <a:fld id="{3789A279-7857-4534-8FB0-A2707A1E046B}" type="datetimeFigureOut">
              <a:rPr lang="en-GB" smtClean="0"/>
              <a:t>13/04/2020</a:t>
            </a:fld>
            <a:endParaRPr lang="en-GB"/>
          </a:p>
        </p:txBody>
      </p:sp>
      <p:sp>
        <p:nvSpPr>
          <p:cNvPr id="4" name="Footer Placeholder 3">
            <a:extLst>
              <a:ext uri="{FF2B5EF4-FFF2-40B4-BE49-F238E27FC236}">
                <a16:creationId xmlns:a16="http://schemas.microsoft.com/office/drawing/2014/main" id="{4922FD26-A381-43D4-9B53-85949FE253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E21BFDF-ED33-4BA5-AEB3-04EA907CA73D}"/>
              </a:ext>
            </a:extLst>
          </p:cNvPr>
          <p:cNvSpPr>
            <a:spLocks noGrp="1"/>
          </p:cNvSpPr>
          <p:nvPr>
            <p:ph type="sldNum" sz="quarter" idx="12"/>
          </p:nvPr>
        </p:nvSpPr>
        <p:spPr/>
        <p:txBody>
          <a:bodyPr/>
          <a:lstStyle/>
          <a:p>
            <a:fld id="{4C8F957B-6E2C-409E-A03E-A1A0D6E16292}" type="slidenum">
              <a:rPr lang="en-GB" smtClean="0"/>
              <a:t>‹#›</a:t>
            </a:fld>
            <a:endParaRPr lang="en-GB"/>
          </a:p>
        </p:txBody>
      </p:sp>
    </p:spTree>
    <p:extLst>
      <p:ext uri="{BB962C8B-B14F-4D97-AF65-F5344CB8AC3E}">
        <p14:creationId xmlns:p14="http://schemas.microsoft.com/office/powerpoint/2010/main" val="2363747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1E6646-DEC2-44B1-9F52-86EE5DD1C747}"/>
              </a:ext>
            </a:extLst>
          </p:cNvPr>
          <p:cNvSpPr>
            <a:spLocks noGrp="1"/>
          </p:cNvSpPr>
          <p:nvPr>
            <p:ph type="dt" sz="half" idx="10"/>
          </p:nvPr>
        </p:nvSpPr>
        <p:spPr/>
        <p:txBody>
          <a:bodyPr/>
          <a:lstStyle/>
          <a:p>
            <a:fld id="{3789A279-7857-4534-8FB0-A2707A1E046B}" type="datetimeFigureOut">
              <a:rPr lang="en-GB" smtClean="0"/>
              <a:t>13/04/2020</a:t>
            </a:fld>
            <a:endParaRPr lang="en-GB"/>
          </a:p>
        </p:txBody>
      </p:sp>
      <p:sp>
        <p:nvSpPr>
          <p:cNvPr id="3" name="Footer Placeholder 2">
            <a:extLst>
              <a:ext uri="{FF2B5EF4-FFF2-40B4-BE49-F238E27FC236}">
                <a16:creationId xmlns:a16="http://schemas.microsoft.com/office/drawing/2014/main" id="{3F7413F9-9940-4811-8BC8-4D6AC1F45D5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5A2772A-1620-4B29-A254-9CA419B85D52}"/>
              </a:ext>
            </a:extLst>
          </p:cNvPr>
          <p:cNvSpPr>
            <a:spLocks noGrp="1"/>
          </p:cNvSpPr>
          <p:nvPr>
            <p:ph type="sldNum" sz="quarter" idx="12"/>
          </p:nvPr>
        </p:nvSpPr>
        <p:spPr/>
        <p:txBody>
          <a:bodyPr/>
          <a:lstStyle/>
          <a:p>
            <a:fld id="{4C8F957B-6E2C-409E-A03E-A1A0D6E16292}" type="slidenum">
              <a:rPr lang="en-GB" smtClean="0"/>
              <a:t>‹#›</a:t>
            </a:fld>
            <a:endParaRPr lang="en-GB"/>
          </a:p>
        </p:txBody>
      </p:sp>
    </p:spTree>
    <p:extLst>
      <p:ext uri="{BB962C8B-B14F-4D97-AF65-F5344CB8AC3E}">
        <p14:creationId xmlns:p14="http://schemas.microsoft.com/office/powerpoint/2010/main" val="3279330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4ABB6-DB6E-4621-B603-3E256C9D12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D6A4E2-F734-4906-BBCF-C9F1EABA3A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6AB36FE-8D73-4B5E-83BF-F5CC9F09E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64A519-AD23-4D7E-AC21-CC2BF834667E}"/>
              </a:ext>
            </a:extLst>
          </p:cNvPr>
          <p:cNvSpPr>
            <a:spLocks noGrp="1"/>
          </p:cNvSpPr>
          <p:nvPr>
            <p:ph type="dt" sz="half" idx="10"/>
          </p:nvPr>
        </p:nvSpPr>
        <p:spPr/>
        <p:txBody>
          <a:bodyPr/>
          <a:lstStyle/>
          <a:p>
            <a:fld id="{3789A279-7857-4534-8FB0-A2707A1E046B}" type="datetimeFigureOut">
              <a:rPr lang="en-GB" smtClean="0"/>
              <a:t>13/04/2020</a:t>
            </a:fld>
            <a:endParaRPr lang="en-GB"/>
          </a:p>
        </p:txBody>
      </p:sp>
      <p:sp>
        <p:nvSpPr>
          <p:cNvPr id="6" name="Footer Placeholder 5">
            <a:extLst>
              <a:ext uri="{FF2B5EF4-FFF2-40B4-BE49-F238E27FC236}">
                <a16:creationId xmlns:a16="http://schemas.microsoft.com/office/drawing/2014/main" id="{942D97B6-3533-4779-9382-AAAB19FFEB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6F9BE0-B5AA-4160-BBD7-4DD61405B771}"/>
              </a:ext>
            </a:extLst>
          </p:cNvPr>
          <p:cNvSpPr>
            <a:spLocks noGrp="1"/>
          </p:cNvSpPr>
          <p:nvPr>
            <p:ph type="sldNum" sz="quarter" idx="12"/>
          </p:nvPr>
        </p:nvSpPr>
        <p:spPr/>
        <p:txBody>
          <a:bodyPr/>
          <a:lstStyle/>
          <a:p>
            <a:fld id="{4C8F957B-6E2C-409E-A03E-A1A0D6E16292}" type="slidenum">
              <a:rPr lang="en-GB" smtClean="0"/>
              <a:t>‹#›</a:t>
            </a:fld>
            <a:endParaRPr lang="en-GB"/>
          </a:p>
        </p:txBody>
      </p:sp>
    </p:spTree>
    <p:extLst>
      <p:ext uri="{BB962C8B-B14F-4D97-AF65-F5344CB8AC3E}">
        <p14:creationId xmlns:p14="http://schemas.microsoft.com/office/powerpoint/2010/main" val="2753446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C3C33-2750-449F-A1A6-852853D49D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FF3571F-EDD5-4899-9718-DA393D6FBE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12A8A9-D336-40D7-A743-DFDA8C41C0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D10149-F62A-4214-9C9D-984731E6507F}"/>
              </a:ext>
            </a:extLst>
          </p:cNvPr>
          <p:cNvSpPr>
            <a:spLocks noGrp="1"/>
          </p:cNvSpPr>
          <p:nvPr>
            <p:ph type="dt" sz="half" idx="10"/>
          </p:nvPr>
        </p:nvSpPr>
        <p:spPr/>
        <p:txBody>
          <a:bodyPr/>
          <a:lstStyle/>
          <a:p>
            <a:fld id="{3789A279-7857-4534-8FB0-A2707A1E046B}" type="datetimeFigureOut">
              <a:rPr lang="en-GB" smtClean="0"/>
              <a:t>13/04/2020</a:t>
            </a:fld>
            <a:endParaRPr lang="en-GB"/>
          </a:p>
        </p:txBody>
      </p:sp>
      <p:sp>
        <p:nvSpPr>
          <p:cNvPr id="6" name="Footer Placeholder 5">
            <a:extLst>
              <a:ext uri="{FF2B5EF4-FFF2-40B4-BE49-F238E27FC236}">
                <a16:creationId xmlns:a16="http://schemas.microsoft.com/office/drawing/2014/main" id="{810C582F-1028-4F4F-A31F-3DFB29EFB1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EB5276-B3FE-4BC9-94CA-CC9C6588A37F}"/>
              </a:ext>
            </a:extLst>
          </p:cNvPr>
          <p:cNvSpPr>
            <a:spLocks noGrp="1"/>
          </p:cNvSpPr>
          <p:nvPr>
            <p:ph type="sldNum" sz="quarter" idx="12"/>
          </p:nvPr>
        </p:nvSpPr>
        <p:spPr/>
        <p:txBody>
          <a:bodyPr/>
          <a:lstStyle/>
          <a:p>
            <a:fld id="{4C8F957B-6E2C-409E-A03E-A1A0D6E16292}" type="slidenum">
              <a:rPr lang="en-GB" smtClean="0"/>
              <a:t>‹#›</a:t>
            </a:fld>
            <a:endParaRPr lang="en-GB"/>
          </a:p>
        </p:txBody>
      </p:sp>
    </p:spTree>
    <p:extLst>
      <p:ext uri="{BB962C8B-B14F-4D97-AF65-F5344CB8AC3E}">
        <p14:creationId xmlns:p14="http://schemas.microsoft.com/office/powerpoint/2010/main" val="387965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227BA7-CFA6-48C0-A862-677CDC8DA3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F5140E-55E9-47F8-B509-BA67BC0B92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6F9034-1318-4F65-A28C-8D840C7416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9A279-7857-4534-8FB0-A2707A1E046B}" type="datetimeFigureOut">
              <a:rPr lang="en-GB" smtClean="0"/>
              <a:t>14/04/2020</a:t>
            </a:fld>
            <a:endParaRPr lang="en-GB"/>
          </a:p>
        </p:txBody>
      </p:sp>
      <p:sp>
        <p:nvSpPr>
          <p:cNvPr id="5" name="Footer Placeholder 4">
            <a:extLst>
              <a:ext uri="{FF2B5EF4-FFF2-40B4-BE49-F238E27FC236}">
                <a16:creationId xmlns:a16="http://schemas.microsoft.com/office/drawing/2014/main" id="{11CB88AC-520B-4561-9C53-D530FCEE3E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FC1FB94-69A8-4F80-AA4E-8F94136903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8F957B-6E2C-409E-A03E-A1A0D6E16292}" type="slidenum">
              <a:rPr lang="en-GB" smtClean="0"/>
              <a:t>‹#›</a:t>
            </a:fld>
            <a:endParaRPr lang="en-GB"/>
          </a:p>
        </p:txBody>
      </p:sp>
      <p:pic>
        <p:nvPicPr>
          <p:cNvPr id="9" name="Picture 8">
            <a:extLst>
              <a:ext uri="{FF2B5EF4-FFF2-40B4-BE49-F238E27FC236}">
                <a16:creationId xmlns:a16="http://schemas.microsoft.com/office/drawing/2014/main" id="{509F8093-7C4C-43BE-B3D8-A9B082819C0D}"/>
              </a:ext>
            </a:extLst>
          </p:cNvPr>
          <p:cNvPicPr>
            <a:picLocks noChangeAspect="1"/>
          </p:cNvPicPr>
          <p:nvPr userDrawn="1"/>
        </p:nvPicPr>
        <p:blipFill>
          <a:blip r:embed="rId13"/>
          <a:stretch>
            <a:fillRect/>
          </a:stretch>
        </p:blipFill>
        <p:spPr>
          <a:xfrm>
            <a:off x="102797" y="89041"/>
            <a:ext cx="11851651" cy="938865"/>
          </a:xfrm>
          <a:prstGeom prst="rect">
            <a:avLst/>
          </a:prstGeom>
        </p:spPr>
      </p:pic>
    </p:spTree>
    <p:extLst>
      <p:ext uri="{BB962C8B-B14F-4D97-AF65-F5344CB8AC3E}">
        <p14:creationId xmlns:p14="http://schemas.microsoft.com/office/powerpoint/2010/main" val="346443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789A279-7857-4534-8FB0-A2707A1E046B}" type="datetimeFigureOut">
              <a:rPr lang="en-GB" smtClean="0"/>
              <a:t>13/04/2020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C8F957B-6E2C-409E-A03E-A1A0D6E16292}"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27672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98FB-2D20-4045-9B17-2622A922E331}"/>
              </a:ext>
            </a:extLst>
          </p:cNvPr>
          <p:cNvSpPr>
            <a:spLocks noGrp="1"/>
          </p:cNvSpPr>
          <p:nvPr>
            <p:ph type="ctrTitle"/>
          </p:nvPr>
        </p:nvSpPr>
        <p:spPr>
          <a:xfrm>
            <a:off x="1524000" y="1179513"/>
            <a:ext cx="9144000" cy="2387600"/>
          </a:xfrm>
        </p:spPr>
        <p:txBody>
          <a:bodyPr>
            <a:normAutofit/>
          </a:bodyPr>
          <a:lstStyle/>
          <a:p>
            <a:r>
              <a:rPr lang="en-GB" sz="8000" dirty="0"/>
              <a:t>Poetry</a:t>
            </a:r>
          </a:p>
        </p:txBody>
      </p:sp>
    </p:spTree>
    <p:extLst>
      <p:ext uri="{BB962C8B-B14F-4D97-AF65-F5344CB8AC3E}">
        <p14:creationId xmlns:p14="http://schemas.microsoft.com/office/powerpoint/2010/main" val="3275221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00A01A-43B0-4831-8C1E-2EF2B28C26FA}"/>
              </a:ext>
            </a:extLst>
          </p:cNvPr>
          <p:cNvPicPr>
            <a:picLocks noChangeAspect="1"/>
          </p:cNvPicPr>
          <p:nvPr/>
        </p:nvPicPr>
        <p:blipFill rotWithShape="1">
          <a:blip r:embed="rId2">
            <a:alphaModFix/>
            <a:extLst/>
          </a:blip>
          <a:srcRect l="18882" r="18882" b="-1"/>
          <a:stretch/>
        </p:blipFill>
        <p:spPr>
          <a:xfrm>
            <a:off x="5797543" y="10"/>
            <a:ext cx="6394152" cy="6857990"/>
          </a:xfrm>
          <a:prstGeom prst="rect">
            <a:avLst/>
          </a:prstGeom>
        </p:spPr>
      </p:pic>
      <p:sp>
        <p:nvSpPr>
          <p:cNvPr id="5" name="TextBox 4">
            <a:extLst>
              <a:ext uri="{FF2B5EF4-FFF2-40B4-BE49-F238E27FC236}">
                <a16:creationId xmlns:a16="http://schemas.microsoft.com/office/drawing/2014/main" id="{10F9E1C8-1D72-4F18-89FE-3D47DFA966E5}"/>
              </a:ext>
            </a:extLst>
          </p:cNvPr>
          <p:cNvSpPr txBox="1"/>
          <p:nvPr/>
        </p:nvSpPr>
        <p:spPr>
          <a:xfrm>
            <a:off x="1292364" y="106796"/>
            <a:ext cx="4803636" cy="1311664"/>
          </a:xfrm>
        </p:spPr>
        <p:txBody>
          <a:bodyPr vert="horz" lIns="91440" tIns="45720" rIns="91440" bIns="45720" rtlCol="0" anchor="ctr">
            <a:normAutofit/>
          </a:bodyPr>
          <a:lstStyle/>
          <a:p>
            <a:pPr>
              <a:lnSpc>
                <a:spcPct val="90000"/>
              </a:lnSpc>
              <a:spcBef>
                <a:spcPct val="0"/>
              </a:spcBef>
              <a:spcAft>
                <a:spcPts val="600"/>
              </a:spcAft>
            </a:pPr>
            <a:r>
              <a:rPr lang="en-US" sz="3200" dirty="0">
                <a:solidFill>
                  <a:srgbClr val="000000"/>
                </a:solidFill>
                <a:latin typeface="+mj-lt"/>
                <a:ea typeface="+mj-ea"/>
                <a:cs typeface="+mj-cs"/>
              </a:rPr>
              <a:t>Writing in a new language</a:t>
            </a:r>
          </a:p>
        </p:txBody>
      </p:sp>
      <p:sp>
        <p:nvSpPr>
          <p:cNvPr id="6" name="TextBox 5">
            <a:extLst>
              <a:ext uri="{FF2B5EF4-FFF2-40B4-BE49-F238E27FC236}">
                <a16:creationId xmlns:a16="http://schemas.microsoft.com/office/drawing/2014/main" id="{45B141E1-66B5-4CDA-BF3B-B9E596E2F4F2}"/>
              </a:ext>
            </a:extLst>
          </p:cNvPr>
          <p:cNvSpPr txBox="1"/>
          <p:nvPr/>
        </p:nvSpPr>
        <p:spPr>
          <a:xfrm>
            <a:off x="1286293" y="1855260"/>
            <a:ext cx="4706803" cy="3788830"/>
          </a:xfrm>
        </p:spPr>
        <p:txBody>
          <a:bodyPr vert="horz" lIns="91440" tIns="45720" rIns="91440" bIns="45720" rtlCol="0" anchor="ctr">
            <a:noAutofit/>
          </a:bodyPr>
          <a:lstStyle/>
          <a:p>
            <a:pPr marL="285750" indent="-228600">
              <a:lnSpc>
                <a:spcPct val="90000"/>
              </a:lnSpc>
              <a:spcAft>
                <a:spcPts val="600"/>
              </a:spcAft>
              <a:buFont typeface="Arial" panose="020B0604020202020204" pitchFamily="34" charset="0"/>
              <a:buChar char="•"/>
            </a:pPr>
            <a:r>
              <a:rPr lang="en-US" sz="2000" dirty="0">
                <a:solidFill>
                  <a:srgbClr val="000000"/>
                </a:solidFill>
              </a:rPr>
              <a:t>Using help from your teacher/the internet/a parent, try translate the rest of your poem</a:t>
            </a:r>
          </a:p>
          <a:p>
            <a:pPr marL="285750" indent="-228600">
              <a:lnSpc>
                <a:spcPct val="90000"/>
              </a:lnSpc>
              <a:spcAft>
                <a:spcPts val="600"/>
              </a:spcAft>
              <a:buFont typeface="Arial" panose="020B0604020202020204" pitchFamily="34" charset="0"/>
              <a:buChar char="•"/>
            </a:pPr>
            <a:endParaRPr lang="en-US" sz="2000" dirty="0">
              <a:solidFill>
                <a:srgbClr val="000000"/>
              </a:solidFill>
            </a:endParaRPr>
          </a:p>
          <a:p>
            <a:pPr marL="285750" indent="-228600">
              <a:lnSpc>
                <a:spcPct val="90000"/>
              </a:lnSpc>
              <a:spcAft>
                <a:spcPts val="600"/>
              </a:spcAft>
              <a:buFont typeface="Arial" panose="020B0604020202020204" pitchFamily="34" charset="0"/>
              <a:buChar char="•"/>
            </a:pPr>
            <a:r>
              <a:rPr lang="en-US" sz="2000" dirty="0">
                <a:solidFill>
                  <a:srgbClr val="000000"/>
                </a:solidFill>
              </a:rPr>
              <a:t>Does it still fit the style you originally wrote it in?</a:t>
            </a:r>
          </a:p>
          <a:p>
            <a:pPr marL="285750" indent="-228600">
              <a:lnSpc>
                <a:spcPct val="90000"/>
              </a:lnSpc>
              <a:spcAft>
                <a:spcPts val="600"/>
              </a:spcAft>
              <a:buFont typeface="Arial" panose="020B0604020202020204" pitchFamily="34" charset="0"/>
              <a:buChar char="•"/>
            </a:pPr>
            <a:endParaRPr lang="en-US" sz="2000" dirty="0">
              <a:solidFill>
                <a:srgbClr val="000000"/>
              </a:solidFill>
            </a:endParaRPr>
          </a:p>
          <a:p>
            <a:pPr marL="285750" indent="-228600">
              <a:lnSpc>
                <a:spcPct val="90000"/>
              </a:lnSpc>
              <a:spcAft>
                <a:spcPts val="600"/>
              </a:spcAft>
              <a:buFont typeface="Arial" panose="020B0604020202020204" pitchFamily="34" charset="0"/>
              <a:buChar char="•"/>
            </a:pPr>
            <a:r>
              <a:rPr lang="en-US" sz="2000" dirty="0">
                <a:solidFill>
                  <a:srgbClr val="000000"/>
                </a:solidFill>
              </a:rPr>
              <a:t>You may want to look up synonyms or change parts of it to make it flow better</a:t>
            </a:r>
          </a:p>
          <a:p>
            <a:pPr marL="285750" indent="-228600">
              <a:lnSpc>
                <a:spcPct val="90000"/>
              </a:lnSpc>
              <a:spcAft>
                <a:spcPts val="600"/>
              </a:spcAft>
              <a:buFont typeface="Arial" panose="020B0604020202020204" pitchFamily="34" charset="0"/>
              <a:buChar char="•"/>
            </a:pPr>
            <a:endParaRPr lang="en-US" sz="2000" dirty="0">
              <a:solidFill>
                <a:srgbClr val="000000"/>
              </a:solidFill>
            </a:endParaRPr>
          </a:p>
          <a:p>
            <a:pPr marL="285750" indent="-228600">
              <a:lnSpc>
                <a:spcPct val="90000"/>
              </a:lnSpc>
              <a:spcAft>
                <a:spcPts val="600"/>
              </a:spcAft>
              <a:buFont typeface="Arial" panose="020B0604020202020204" pitchFamily="34" charset="0"/>
              <a:buChar char="•"/>
            </a:pPr>
            <a:r>
              <a:rPr lang="en-US" sz="2000" dirty="0">
                <a:solidFill>
                  <a:srgbClr val="000000"/>
                </a:solidFill>
              </a:rPr>
              <a:t>Play around a bit and explore new styles</a:t>
            </a:r>
          </a:p>
          <a:p>
            <a:pPr marL="285750" indent="-228600">
              <a:lnSpc>
                <a:spcPct val="90000"/>
              </a:lnSpc>
              <a:spcAft>
                <a:spcPts val="600"/>
              </a:spcAft>
              <a:buFont typeface="Arial" panose="020B0604020202020204" pitchFamily="34" charset="0"/>
              <a:buChar char="•"/>
            </a:pPr>
            <a:endParaRPr lang="en-US" sz="2000" dirty="0">
              <a:solidFill>
                <a:srgbClr val="000000"/>
              </a:solidFill>
            </a:endParaRPr>
          </a:p>
          <a:p>
            <a:pPr marL="285750" indent="-228600">
              <a:lnSpc>
                <a:spcPct val="90000"/>
              </a:lnSpc>
              <a:spcAft>
                <a:spcPts val="600"/>
              </a:spcAft>
              <a:buFont typeface="Arial" panose="020B0604020202020204" pitchFamily="34" charset="0"/>
              <a:buChar char="•"/>
            </a:pPr>
            <a:r>
              <a:rPr lang="en-US" sz="2000" dirty="0">
                <a:solidFill>
                  <a:srgbClr val="000000"/>
                </a:solidFill>
              </a:rPr>
              <a:t>You can even choose a new word or character if you want</a:t>
            </a:r>
          </a:p>
          <a:p>
            <a:pPr marL="285750" indent="-228600">
              <a:lnSpc>
                <a:spcPct val="90000"/>
              </a:lnSpc>
              <a:spcAft>
                <a:spcPts val="600"/>
              </a:spcAft>
              <a:buFont typeface="Arial" panose="020B0604020202020204" pitchFamily="34" charset="0"/>
              <a:buChar char="•"/>
            </a:pPr>
            <a:endParaRPr lang="en-US" sz="2000" dirty="0">
              <a:solidFill>
                <a:srgbClr val="000000"/>
              </a:solidFill>
            </a:endParaRPr>
          </a:p>
          <a:p>
            <a:pPr marL="285750" indent="-228600">
              <a:lnSpc>
                <a:spcPct val="90000"/>
              </a:lnSpc>
              <a:spcAft>
                <a:spcPts val="600"/>
              </a:spcAft>
              <a:buFont typeface="Arial" panose="020B0604020202020204" pitchFamily="34" charset="0"/>
              <a:buChar char="•"/>
            </a:pPr>
            <a:r>
              <a:rPr lang="en-US" sz="2000" dirty="0">
                <a:solidFill>
                  <a:srgbClr val="000000"/>
                </a:solidFill>
              </a:rPr>
              <a:t>Be creative and have fun!</a:t>
            </a:r>
          </a:p>
        </p:txBody>
      </p:sp>
      <p:pic>
        <p:nvPicPr>
          <p:cNvPr id="10" name="Picture 2">
            <a:extLst>
              <a:ext uri="{FF2B5EF4-FFF2-40B4-BE49-F238E27FC236}">
                <a16:creationId xmlns:a16="http://schemas.microsoft.com/office/drawing/2014/main" id="{C427BD40-F90E-4163-BDF7-7D2EB96DF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53" y="6225742"/>
            <a:ext cx="1389062" cy="525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351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8907C4-AAC4-4C84-B84D-F1B69A177516}"/>
              </a:ext>
            </a:extLst>
          </p:cNvPr>
          <p:cNvPicPr>
            <a:picLocks noChangeAspect="1"/>
          </p:cNvPicPr>
          <p:nvPr/>
        </p:nvPicPr>
        <p:blipFill rotWithShape="1">
          <a:blip r:embed="rId2"/>
          <a:srcRect r="3337"/>
          <a:stretch/>
        </p:blipFill>
        <p:spPr>
          <a:xfrm>
            <a:off x="807929" y="2904511"/>
            <a:ext cx="4954693" cy="2883228"/>
          </a:xfrm>
          <a:prstGeom prst="rect">
            <a:avLst/>
          </a:prstGeom>
        </p:spPr>
      </p:pic>
      <p:sp>
        <p:nvSpPr>
          <p:cNvPr id="4" name="TextBox 3">
            <a:extLst>
              <a:ext uri="{FF2B5EF4-FFF2-40B4-BE49-F238E27FC236}">
                <a16:creationId xmlns:a16="http://schemas.microsoft.com/office/drawing/2014/main" id="{C28194E9-CA36-4A50-9586-D81E2A112DED}"/>
              </a:ext>
            </a:extLst>
          </p:cNvPr>
          <p:cNvSpPr txBox="1"/>
          <p:nvPr/>
        </p:nvSpPr>
        <p:spPr>
          <a:xfrm>
            <a:off x="6354871" y="2827419"/>
            <a:ext cx="5029200" cy="3227626"/>
          </a:xfrm>
        </p:spPr>
        <p:txBody>
          <a:bodyPr vert="horz" lIns="91440" tIns="45720" rIns="91440" bIns="45720" rtlCol="0" anchor="ctr">
            <a:noAutofit/>
          </a:bodyPr>
          <a:lstStyle/>
          <a:p>
            <a:pPr marL="285750" indent="-228600">
              <a:lnSpc>
                <a:spcPct val="90000"/>
              </a:lnSpc>
              <a:spcAft>
                <a:spcPts val="600"/>
              </a:spcAft>
              <a:buFont typeface="Arial" panose="020B0604020202020204" pitchFamily="34" charset="0"/>
              <a:buChar char="•"/>
            </a:pPr>
            <a:r>
              <a:rPr lang="en-US" sz="2200" dirty="0">
                <a:solidFill>
                  <a:srgbClr val="000000"/>
                </a:solidFill>
              </a:rPr>
              <a:t>Once complete: ask a parent/teacher/friend to check it for you and correct any mistakes</a:t>
            </a:r>
          </a:p>
          <a:p>
            <a:pPr indent="-228600">
              <a:lnSpc>
                <a:spcPct val="90000"/>
              </a:lnSpc>
              <a:spcAft>
                <a:spcPts val="600"/>
              </a:spcAft>
              <a:buFont typeface="Arial" panose="020B0604020202020204" pitchFamily="34" charset="0"/>
              <a:buChar char="•"/>
            </a:pPr>
            <a:endParaRPr lang="en-US" sz="2200" dirty="0">
              <a:solidFill>
                <a:srgbClr val="000000"/>
              </a:solidFill>
            </a:endParaRPr>
          </a:p>
          <a:p>
            <a:pPr marL="285750" indent="-228600">
              <a:lnSpc>
                <a:spcPct val="90000"/>
              </a:lnSpc>
              <a:spcAft>
                <a:spcPts val="600"/>
              </a:spcAft>
              <a:buFont typeface="Arial" panose="020B0604020202020204" pitchFamily="34" charset="0"/>
              <a:buChar char="•"/>
            </a:pPr>
            <a:r>
              <a:rPr lang="en-US" sz="2200" dirty="0">
                <a:solidFill>
                  <a:srgbClr val="000000"/>
                </a:solidFill>
              </a:rPr>
              <a:t>See if you can translate it back to English</a:t>
            </a:r>
          </a:p>
          <a:p>
            <a:pPr marL="285750" indent="-228600">
              <a:lnSpc>
                <a:spcPct val="90000"/>
              </a:lnSpc>
              <a:spcAft>
                <a:spcPts val="600"/>
              </a:spcAft>
              <a:buFont typeface="Arial" panose="020B0604020202020204" pitchFamily="34" charset="0"/>
              <a:buChar char="•"/>
            </a:pPr>
            <a:endParaRPr lang="en-US" sz="2200" dirty="0">
              <a:solidFill>
                <a:srgbClr val="000000"/>
              </a:solidFill>
            </a:endParaRPr>
          </a:p>
          <a:p>
            <a:pPr marL="285750" indent="-228600">
              <a:lnSpc>
                <a:spcPct val="90000"/>
              </a:lnSpc>
              <a:spcAft>
                <a:spcPts val="600"/>
              </a:spcAft>
              <a:buFont typeface="Arial" panose="020B0604020202020204" pitchFamily="34" charset="0"/>
              <a:buChar char="•"/>
            </a:pPr>
            <a:r>
              <a:rPr lang="en-US" sz="2200" dirty="0">
                <a:solidFill>
                  <a:srgbClr val="000000"/>
                </a:solidFill>
              </a:rPr>
              <a:t>Once this is done you can decorate it by drawing and adding images/patterns to your piece.</a:t>
            </a:r>
          </a:p>
        </p:txBody>
      </p:sp>
      <p:sp>
        <p:nvSpPr>
          <p:cNvPr id="5" name="TextBox 4">
            <a:extLst>
              <a:ext uri="{FF2B5EF4-FFF2-40B4-BE49-F238E27FC236}">
                <a16:creationId xmlns:a16="http://schemas.microsoft.com/office/drawing/2014/main" id="{42AD89AC-0772-43BD-A7CB-ACC5606CC244}"/>
              </a:ext>
            </a:extLst>
          </p:cNvPr>
          <p:cNvSpPr txBox="1"/>
          <p:nvPr/>
        </p:nvSpPr>
        <p:spPr>
          <a:xfrm>
            <a:off x="754092" y="414619"/>
            <a:ext cx="6594189" cy="1625210"/>
          </a:xfrm>
        </p:spPr>
        <p:txBody>
          <a:bodyPr vert="horz" lIns="91440" tIns="45720" rIns="91440" bIns="45720" rtlCol="0" anchor="ctr">
            <a:normAutofit/>
          </a:bodyPr>
          <a:lstStyle/>
          <a:p>
            <a:pPr algn="r">
              <a:lnSpc>
                <a:spcPct val="90000"/>
              </a:lnSpc>
              <a:spcBef>
                <a:spcPct val="0"/>
              </a:spcBef>
              <a:spcAft>
                <a:spcPts val="600"/>
              </a:spcAft>
            </a:pPr>
            <a:r>
              <a:rPr lang="en-US" sz="4400" b="1" dirty="0">
                <a:solidFill>
                  <a:srgbClr val="FFFFFF"/>
                </a:solidFill>
                <a:latin typeface="+mj-lt"/>
                <a:ea typeface="+mj-ea"/>
                <a:cs typeface="+mj-cs"/>
              </a:rPr>
              <a:t>The Final Touches</a:t>
            </a:r>
          </a:p>
        </p:txBody>
      </p:sp>
      <p:sp>
        <p:nvSpPr>
          <p:cNvPr id="2" name="TextBox 1">
            <a:extLst>
              <a:ext uri="{FF2B5EF4-FFF2-40B4-BE49-F238E27FC236}">
                <a16:creationId xmlns:a16="http://schemas.microsoft.com/office/drawing/2014/main" id="{18FCD923-8A3C-4EC0-A8ED-79B9E148D303}"/>
              </a:ext>
            </a:extLst>
          </p:cNvPr>
          <p:cNvSpPr txBox="1"/>
          <p:nvPr/>
        </p:nvSpPr>
        <p:spPr>
          <a:xfrm>
            <a:off x="2524991" y="758536"/>
            <a:ext cx="6982691" cy="646331"/>
          </a:xfrm>
          <a:prstGeom prst="rect">
            <a:avLst/>
          </a:prstGeom>
          <a:noFill/>
        </p:spPr>
        <p:txBody>
          <a:bodyPr wrap="square" rtlCol="0">
            <a:spAutoFit/>
          </a:bodyPr>
          <a:lstStyle/>
          <a:p>
            <a:pPr algn="ctr"/>
            <a:r>
              <a:rPr lang="en-GB" sz="3600" dirty="0"/>
              <a:t>The Final Touches</a:t>
            </a:r>
          </a:p>
        </p:txBody>
      </p:sp>
    </p:spTree>
    <p:extLst>
      <p:ext uri="{BB962C8B-B14F-4D97-AF65-F5344CB8AC3E}">
        <p14:creationId xmlns:p14="http://schemas.microsoft.com/office/powerpoint/2010/main" val="2984832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FA6600D-4C84-4264-A452-EFE2A65F521E}"/>
              </a:ext>
            </a:extLst>
          </p:cNvPr>
          <p:cNvPicPr>
            <a:picLocks noChangeAspect="1"/>
          </p:cNvPicPr>
          <p:nvPr/>
        </p:nvPicPr>
        <p:blipFill rotWithShape="1">
          <a:blip r:embed="rId2">
            <a:extLst/>
          </a:blip>
          <a:srcRect l="1000" r="32499" b="-1"/>
          <a:stretch/>
        </p:blipFill>
        <p:spPr>
          <a:xfrm>
            <a:off x="452789" y="867041"/>
            <a:ext cx="5752036" cy="5752036"/>
          </a:xfrm>
          <a:custGeom>
            <a:avLst/>
            <a:gdLst/>
            <a:ahLst/>
            <a:cxnLst/>
            <a:rect l="l" t="t" r="r" b="b"/>
            <a:pathLst>
              <a:path w="4291285" h="4291285">
                <a:moveTo>
                  <a:pt x="2145643" y="0"/>
                </a:moveTo>
                <a:lnTo>
                  <a:pt x="4291285" y="2145643"/>
                </a:lnTo>
                <a:lnTo>
                  <a:pt x="2145643" y="4291285"/>
                </a:lnTo>
                <a:lnTo>
                  <a:pt x="0" y="2145643"/>
                </a:lnTo>
                <a:close/>
              </a:path>
            </a:pathLst>
          </a:custGeom>
        </p:spPr>
      </p:pic>
      <p:sp>
        <p:nvSpPr>
          <p:cNvPr id="4" name="TextBox 3">
            <a:extLst>
              <a:ext uri="{FF2B5EF4-FFF2-40B4-BE49-F238E27FC236}">
                <a16:creationId xmlns:a16="http://schemas.microsoft.com/office/drawing/2014/main" id="{66C8BE8D-75C7-46AE-88D2-EA7F50C9BD6B}"/>
              </a:ext>
            </a:extLst>
          </p:cNvPr>
          <p:cNvSpPr txBox="1"/>
          <p:nvPr/>
        </p:nvSpPr>
        <p:spPr>
          <a:xfrm>
            <a:off x="6115382" y="453884"/>
            <a:ext cx="5623829" cy="838831"/>
          </a:xfrm>
        </p:spPr>
        <p:txBody>
          <a:bodyPr vert="horz" lIns="91440" tIns="45720" rIns="91440" bIns="45720" rtlCol="0" anchor="b">
            <a:noAutofit/>
          </a:bodyPr>
          <a:lstStyle/>
          <a:p>
            <a:pPr>
              <a:lnSpc>
                <a:spcPct val="90000"/>
              </a:lnSpc>
              <a:spcBef>
                <a:spcPts val="1000"/>
              </a:spcBef>
            </a:pPr>
            <a:r>
              <a:rPr lang="en-US" sz="3200" kern="1200" dirty="0">
                <a:solidFill>
                  <a:srgbClr val="000000"/>
                </a:solidFill>
                <a:latin typeface="+mn-lt"/>
                <a:ea typeface="+mn-ea"/>
                <a:cs typeface="+mn-cs"/>
              </a:rPr>
              <a:t>What do you think poetry is?</a:t>
            </a:r>
          </a:p>
        </p:txBody>
      </p:sp>
      <p:sp>
        <p:nvSpPr>
          <p:cNvPr id="5" name="TextBox 4">
            <a:extLst>
              <a:ext uri="{FF2B5EF4-FFF2-40B4-BE49-F238E27FC236}">
                <a16:creationId xmlns:a16="http://schemas.microsoft.com/office/drawing/2014/main" id="{0C190627-98EA-49FB-A2BB-84322B92E6A0}"/>
              </a:ext>
            </a:extLst>
          </p:cNvPr>
          <p:cNvSpPr txBox="1"/>
          <p:nvPr/>
        </p:nvSpPr>
        <p:spPr>
          <a:xfrm>
            <a:off x="6096000" y="1829495"/>
            <a:ext cx="4675635" cy="2677656"/>
          </a:xfrm>
          <a:prstGeom prst="rect">
            <a:avLst/>
          </a:prstGeom>
          <a:noFill/>
        </p:spPr>
        <p:txBody>
          <a:bodyPr wrap="square" rtlCol="0">
            <a:spAutoFit/>
          </a:bodyPr>
          <a:lstStyle/>
          <a:p>
            <a:pPr>
              <a:spcAft>
                <a:spcPts val="600"/>
              </a:spcAft>
            </a:pPr>
            <a:r>
              <a:rPr lang="en-GB" sz="2800"/>
              <a:t>Take a few minutes to reflect and write down what you think poetry is. Think about what it is used for, what makes up a poem and different styles of poetry.</a:t>
            </a:r>
          </a:p>
        </p:txBody>
      </p:sp>
      <p:sp>
        <p:nvSpPr>
          <p:cNvPr id="6" name="TextBox 5">
            <a:extLst>
              <a:ext uri="{FF2B5EF4-FFF2-40B4-BE49-F238E27FC236}">
                <a16:creationId xmlns:a16="http://schemas.microsoft.com/office/drawing/2014/main" id="{62216FA4-AA44-407B-9F27-E7AE4EB69CD9}"/>
              </a:ext>
            </a:extLst>
          </p:cNvPr>
          <p:cNvSpPr txBox="1"/>
          <p:nvPr/>
        </p:nvSpPr>
        <p:spPr>
          <a:xfrm>
            <a:off x="1433161" y="4692424"/>
            <a:ext cx="10306050" cy="1569660"/>
          </a:xfrm>
          <a:prstGeom prst="rect">
            <a:avLst/>
          </a:prstGeom>
          <a:noFill/>
        </p:spPr>
        <p:txBody>
          <a:bodyPr wrap="square" rtlCol="0">
            <a:spAutoFit/>
          </a:bodyPr>
          <a:lstStyle/>
          <a:p>
            <a:pPr>
              <a:spcAft>
                <a:spcPts val="600"/>
              </a:spcAft>
            </a:pPr>
            <a:r>
              <a:rPr lang="en-GB" sz="3200" dirty="0">
                <a:solidFill>
                  <a:srgbClr val="FF0000"/>
                </a:solidFill>
              </a:rPr>
              <a:t>The official definition of poetry is a type of writing that uses language to express imaginative and emotional qualities instead of or in addition to meaning</a:t>
            </a:r>
          </a:p>
        </p:txBody>
      </p:sp>
      <p:pic>
        <p:nvPicPr>
          <p:cNvPr id="18" name="Picture 17">
            <a:extLst>
              <a:ext uri="{FF2B5EF4-FFF2-40B4-BE49-F238E27FC236}">
                <a16:creationId xmlns:a16="http://schemas.microsoft.com/office/drawing/2014/main" id="{F7033D82-0C56-4F75-8B58-F5127F8A5589}"/>
              </a:ext>
            </a:extLst>
          </p:cNvPr>
          <p:cNvPicPr>
            <a:picLocks noChangeAspect="1"/>
          </p:cNvPicPr>
          <p:nvPr/>
        </p:nvPicPr>
        <p:blipFill>
          <a:blip r:embed="rId3"/>
          <a:stretch>
            <a:fillRect/>
          </a:stretch>
        </p:blipFill>
        <p:spPr>
          <a:xfrm>
            <a:off x="97486" y="51816"/>
            <a:ext cx="1146147" cy="938865"/>
          </a:xfrm>
          <a:prstGeom prst="rect">
            <a:avLst/>
          </a:prstGeom>
        </p:spPr>
      </p:pic>
      <p:pic>
        <p:nvPicPr>
          <p:cNvPr id="19" name="Picture 18">
            <a:extLst>
              <a:ext uri="{FF2B5EF4-FFF2-40B4-BE49-F238E27FC236}">
                <a16:creationId xmlns:a16="http://schemas.microsoft.com/office/drawing/2014/main" id="{11AD046E-8401-47F2-8418-EE4EBB1DC7AD}"/>
              </a:ext>
            </a:extLst>
          </p:cNvPr>
          <p:cNvPicPr>
            <a:picLocks noChangeAspect="1"/>
          </p:cNvPicPr>
          <p:nvPr/>
        </p:nvPicPr>
        <p:blipFill>
          <a:blip r:embed="rId4"/>
          <a:stretch>
            <a:fillRect/>
          </a:stretch>
        </p:blipFill>
        <p:spPr>
          <a:xfrm>
            <a:off x="10436291" y="51816"/>
            <a:ext cx="1512783" cy="570611"/>
          </a:xfrm>
          <a:prstGeom prst="rect">
            <a:avLst/>
          </a:prstGeom>
        </p:spPr>
      </p:pic>
    </p:spTree>
    <p:extLst>
      <p:ext uri="{BB962C8B-B14F-4D97-AF65-F5344CB8AC3E}">
        <p14:creationId xmlns:p14="http://schemas.microsoft.com/office/powerpoint/2010/main" val="249685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B4F85D-2CB4-4A33-9B5D-07A2BF466619}"/>
              </a:ext>
            </a:extLst>
          </p:cNvPr>
          <p:cNvSpPr/>
          <p:nvPr/>
        </p:nvSpPr>
        <p:spPr>
          <a:xfrm>
            <a:off x="371475" y="1068467"/>
            <a:ext cx="6096000" cy="1200329"/>
          </a:xfrm>
          <a:prstGeom prst="rect">
            <a:avLst/>
          </a:prstGeom>
        </p:spPr>
        <p:txBody>
          <a:bodyPr>
            <a:spAutoFit/>
          </a:bodyPr>
          <a:lstStyle/>
          <a:p>
            <a:r>
              <a:rPr lang="en-GB" dirty="0"/>
              <a:t>You may write me down in history</a:t>
            </a:r>
          </a:p>
          <a:p>
            <a:r>
              <a:rPr lang="en-GB" dirty="0"/>
              <a:t>With your bitter, twisted lies,</a:t>
            </a:r>
          </a:p>
          <a:p>
            <a:r>
              <a:rPr lang="en-GB" dirty="0"/>
              <a:t>You may trod me in the very dirt</a:t>
            </a:r>
          </a:p>
          <a:p>
            <a:r>
              <a:rPr lang="en-GB" dirty="0"/>
              <a:t>But still, like dust, I'll rise.</a:t>
            </a:r>
          </a:p>
        </p:txBody>
      </p:sp>
      <p:sp>
        <p:nvSpPr>
          <p:cNvPr id="5" name="Rectangle 4">
            <a:extLst>
              <a:ext uri="{FF2B5EF4-FFF2-40B4-BE49-F238E27FC236}">
                <a16:creationId xmlns:a16="http://schemas.microsoft.com/office/drawing/2014/main" id="{41E14173-A1FB-4454-A4B1-59F913F9E15C}"/>
              </a:ext>
            </a:extLst>
          </p:cNvPr>
          <p:cNvSpPr/>
          <p:nvPr/>
        </p:nvSpPr>
        <p:spPr>
          <a:xfrm>
            <a:off x="6467475" y="1088841"/>
            <a:ext cx="6096000" cy="1200329"/>
          </a:xfrm>
          <a:prstGeom prst="rect">
            <a:avLst/>
          </a:prstGeom>
        </p:spPr>
        <p:txBody>
          <a:bodyPr>
            <a:spAutoFit/>
          </a:bodyPr>
          <a:lstStyle/>
          <a:p>
            <a:r>
              <a:rPr lang="en-GB" dirty="0"/>
              <a:t>Got a long list of ex-lovers</a:t>
            </a:r>
          </a:p>
          <a:p>
            <a:r>
              <a:rPr lang="en-GB" dirty="0"/>
              <a:t>They'll tell you I'm insane</a:t>
            </a:r>
          </a:p>
          <a:p>
            <a:r>
              <a:rPr lang="en-GB" dirty="0"/>
              <a:t>But I got a blank space baby</a:t>
            </a:r>
          </a:p>
          <a:p>
            <a:r>
              <a:rPr lang="en-GB" dirty="0"/>
              <a:t>And I'll write your name</a:t>
            </a:r>
          </a:p>
        </p:txBody>
      </p:sp>
      <p:sp>
        <p:nvSpPr>
          <p:cNvPr id="6" name="Rectangle 5">
            <a:extLst>
              <a:ext uri="{FF2B5EF4-FFF2-40B4-BE49-F238E27FC236}">
                <a16:creationId xmlns:a16="http://schemas.microsoft.com/office/drawing/2014/main" id="{AFA0811B-42CF-45E2-B264-F87BA4212666}"/>
              </a:ext>
            </a:extLst>
          </p:cNvPr>
          <p:cNvSpPr/>
          <p:nvPr/>
        </p:nvSpPr>
        <p:spPr>
          <a:xfrm>
            <a:off x="371475" y="3002042"/>
            <a:ext cx="6096000" cy="1200329"/>
          </a:xfrm>
          <a:prstGeom prst="rect">
            <a:avLst/>
          </a:prstGeom>
        </p:spPr>
        <p:txBody>
          <a:bodyPr>
            <a:spAutoFit/>
          </a:bodyPr>
          <a:lstStyle/>
          <a:p>
            <a:r>
              <a:rPr lang="en-GB" dirty="0"/>
              <a:t>God's plan, God's plan</a:t>
            </a:r>
          </a:p>
          <a:p>
            <a:r>
              <a:rPr lang="en-GB" dirty="0"/>
              <a:t>I hold back, sometimes I won't, </a:t>
            </a:r>
            <a:r>
              <a:rPr lang="en-GB" dirty="0" err="1"/>
              <a:t>yuh</a:t>
            </a:r>
            <a:endParaRPr lang="en-GB" dirty="0"/>
          </a:p>
          <a:p>
            <a:r>
              <a:rPr lang="en-GB" dirty="0"/>
              <a:t>I feel good, sometimes I don't, ay, don't</a:t>
            </a:r>
          </a:p>
          <a:p>
            <a:r>
              <a:rPr lang="en-GB" dirty="0"/>
              <a:t>I finessed down Weston Road, </a:t>
            </a:r>
            <a:r>
              <a:rPr lang="en-GB" dirty="0" err="1"/>
              <a:t>ay</a:t>
            </a:r>
            <a:r>
              <a:rPr lang="en-GB" dirty="0"/>
              <a:t>, '</a:t>
            </a:r>
            <a:r>
              <a:rPr lang="en-GB" dirty="0" err="1"/>
              <a:t>nessed</a:t>
            </a:r>
            <a:endParaRPr lang="en-GB" dirty="0"/>
          </a:p>
        </p:txBody>
      </p:sp>
      <p:sp>
        <p:nvSpPr>
          <p:cNvPr id="7" name="Rectangle 6">
            <a:extLst>
              <a:ext uri="{FF2B5EF4-FFF2-40B4-BE49-F238E27FC236}">
                <a16:creationId xmlns:a16="http://schemas.microsoft.com/office/drawing/2014/main" id="{1E7F5585-DF3E-4A46-8E3F-B33B5DC88615}"/>
              </a:ext>
            </a:extLst>
          </p:cNvPr>
          <p:cNvSpPr/>
          <p:nvPr/>
        </p:nvSpPr>
        <p:spPr>
          <a:xfrm>
            <a:off x="6467475" y="2860670"/>
            <a:ext cx="6096000" cy="2308324"/>
          </a:xfrm>
          <a:prstGeom prst="rect">
            <a:avLst/>
          </a:prstGeom>
        </p:spPr>
        <p:txBody>
          <a:bodyPr>
            <a:spAutoFit/>
          </a:bodyPr>
          <a:lstStyle/>
          <a:p>
            <a:r>
              <a:rPr lang="en-GB" dirty="0"/>
              <a:t>The place is full of worshippers.</a:t>
            </a:r>
          </a:p>
          <a:p>
            <a:r>
              <a:rPr lang="en-GB" dirty="0"/>
              <a:t>You can tell by the sandals</a:t>
            </a:r>
          </a:p>
          <a:p>
            <a:r>
              <a:rPr lang="en-GB" dirty="0"/>
              <a:t>piled outside, the owners’ prints</a:t>
            </a:r>
          </a:p>
          <a:p>
            <a:r>
              <a:rPr lang="en-GB" dirty="0"/>
              <a:t>worn into leather, rubber, plastic,</a:t>
            </a:r>
          </a:p>
          <a:p>
            <a:r>
              <a:rPr lang="en-GB" dirty="0"/>
              <a:t>a picture clearer than their faces</a:t>
            </a:r>
          </a:p>
          <a:p>
            <a:r>
              <a:rPr lang="en-GB" dirty="0"/>
              <a:t>put together, with some originality,</a:t>
            </a:r>
          </a:p>
          <a:p>
            <a:r>
              <a:rPr lang="en-GB" dirty="0"/>
              <a:t>brows and eyes, the slant</a:t>
            </a:r>
          </a:p>
          <a:p>
            <a:r>
              <a:rPr lang="en-GB" dirty="0"/>
              <a:t>of cheek to chin.</a:t>
            </a:r>
          </a:p>
        </p:txBody>
      </p:sp>
      <p:sp>
        <p:nvSpPr>
          <p:cNvPr id="8" name="TextBox 7">
            <a:extLst>
              <a:ext uri="{FF2B5EF4-FFF2-40B4-BE49-F238E27FC236}">
                <a16:creationId xmlns:a16="http://schemas.microsoft.com/office/drawing/2014/main" id="{66A981B2-0A68-4D86-87BA-6F84259D498B}"/>
              </a:ext>
            </a:extLst>
          </p:cNvPr>
          <p:cNvSpPr txBox="1"/>
          <p:nvPr/>
        </p:nvSpPr>
        <p:spPr>
          <a:xfrm>
            <a:off x="914400" y="352723"/>
            <a:ext cx="9906000" cy="461665"/>
          </a:xfrm>
          <a:prstGeom prst="rect">
            <a:avLst/>
          </a:prstGeom>
          <a:noFill/>
        </p:spPr>
        <p:txBody>
          <a:bodyPr wrap="square" rtlCol="0">
            <a:spAutoFit/>
          </a:bodyPr>
          <a:lstStyle/>
          <a:p>
            <a:pPr algn="ctr"/>
            <a:r>
              <a:rPr lang="en-GB" sz="2400" dirty="0"/>
              <a:t>Which of the following are poetry?</a:t>
            </a:r>
          </a:p>
        </p:txBody>
      </p:sp>
      <p:sp>
        <p:nvSpPr>
          <p:cNvPr id="9" name="TextBox 8">
            <a:extLst>
              <a:ext uri="{FF2B5EF4-FFF2-40B4-BE49-F238E27FC236}">
                <a16:creationId xmlns:a16="http://schemas.microsoft.com/office/drawing/2014/main" id="{DDEA27BD-D74D-4B6B-B338-ED0BF416BED8}"/>
              </a:ext>
            </a:extLst>
          </p:cNvPr>
          <p:cNvSpPr txBox="1"/>
          <p:nvPr/>
        </p:nvSpPr>
        <p:spPr>
          <a:xfrm>
            <a:off x="800100" y="5676989"/>
            <a:ext cx="10801350" cy="1200329"/>
          </a:xfrm>
          <a:prstGeom prst="rect">
            <a:avLst/>
          </a:prstGeom>
          <a:noFill/>
        </p:spPr>
        <p:txBody>
          <a:bodyPr wrap="square" rtlCol="0">
            <a:spAutoFit/>
          </a:bodyPr>
          <a:lstStyle/>
          <a:p>
            <a:r>
              <a:rPr lang="en-GB" sz="2400" dirty="0"/>
              <a:t>They are all examples of poetry! Even songs and raps are a type of poetry. Some poems rhyme while others don’t at all. Poetry can take many forms. Do you recognise any of these ‘poems’?</a:t>
            </a:r>
          </a:p>
        </p:txBody>
      </p:sp>
      <p:sp>
        <p:nvSpPr>
          <p:cNvPr id="10" name="TextBox 9">
            <a:extLst>
              <a:ext uri="{FF2B5EF4-FFF2-40B4-BE49-F238E27FC236}">
                <a16:creationId xmlns:a16="http://schemas.microsoft.com/office/drawing/2014/main" id="{C7AC7450-0A02-4E31-97B0-482AF4256B6F}"/>
              </a:ext>
            </a:extLst>
          </p:cNvPr>
          <p:cNvSpPr txBox="1"/>
          <p:nvPr/>
        </p:nvSpPr>
        <p:spPr>
          <a:xfrm>
            <a:off x="438150" y="2268796"/>
            <a:ext cx="3343275" cy="369332"/>
          </a:xfrm>
          <a:prstGeom prst="rect">
            <a:avLst/>
          </a:prstGeom>
          <a:noFill/>
        </p:spPr>
        <p:txBody>
          <a:bodyPr wrap="square" rtlCol="0">
            <a:spAutoFit/>
          </a:bodyPr>
          <a:lstStyle/>
          <a:p>
            <a:r>
              <a:rPr lang="en-GB" dirty="0">
                <a:solidFill>
                  <a:srgbClr val="FF0000"/>
                </a:solidFill>
              </a:rPr>
              <a:t>-Maya Angelou (Still I Rise)</a:t>
            </a:r>
          </a:p>
        </p:txBody>
      </p:sp>
      <p:sp>
        <p:nvSpPr>
          <p:cNvPr id="11" name="TextBox 10">
            <a:extLst>
              <a:ext uri="{FF2B5EF4-FFF2-40B4-BE49-F238E27FC236}">
                <a16:creationId xmlns:a16="http://schemas.microsoft.com/office/drawing/2014/main" id="{3B75FB47-49E0-4D02-A7BD-07329A38F447}"/>
              </a:ext>
            </a:extLst>
          </p:cNvPr>
          <p:cNvSpPr txBox="1"/>
          <p:nvPr/>
        </p:nvSpPr>
        <p:spPr>
          <a:xfrm>
            <a:off x="6467475" y="2268796"/>
            <a:ext cx="3409950" cy="369332"/>
          </a:xfrm>
          <a:prstGeom prst="rect">
            <a:avLst/>
          </a:prstGeom>
          <a:noFill/>
        </p:spPr>
        <p:txBody>
          <a:bodyPr wrap="square" rtlCol="0">
            <a:spAutoFit/>
          </a:bodyPr>
          <a:lstStyle/>
          <a:p>
            <a:r>
              <a:rPr lang="en-GB" dirty="0">
                <a:solidFill>
                  <a:srgbClr val="FF0000"/>
                </a:solidFill>
              </a:rPr>
              <a:t>-Taylor Swift (Blank Space)</a:t>
            </a:r>
          </a:p>
        </p:txBody>
      </p:sp>
      <p:sp>
        <p:nvSpPr>
          <p:cNvPr id="12" name="TextBox 11">
            <a:extLst>
              <a:ext uri="{FF2B5EF4-FFF2-40B4-BE49-F238E27FC236}">
                <a16:creationId xmlns:a16="http://schemas.microsoft.com/office/drawing/2014/main" id="{C2693F8B-9A01-47BF-B8CB-E09FDB3CC22B}"/>
              </a:ext>
            </a:extLst>
          </p:cNvPr>
          <p:cNvSpPr txBox="1"/>
          <p:nvPr/>
        </p:nvSpPr>
        <p:spPr>
          <a:xfrm>
            <a:off x="438150" y="4362450"/>
            <a:ext cx="3648075" cy="369332"/>
          </a:xfrm>
          <a:prstGeom prst="rect">
            <a:avLst/>
          </a:prstGeom>
          <a:noFill/>
        </p:spPr>
        <p:txBody>
          <a:bodyPr wrap="square" rtlCol="0">
            <a:spAutoFit/>
          </a:bodyPr>
          <a:lstStyle/>
          <a:p>
            <a:r>
              <a:rPr lang="en-GB" dirty="0">
                <a:solidFill>
                  <a:srgbClr val="FF0000"/>
                </a:solidFill>
              </a:rPr>
              <a:t>-Drake (God’s Plan)</a:t>
            </a:r>
          </a:p>
        </p:txBody>
      </p:sp>
      <p:sp>
        <p:nvSpPr>
          <p:cNvPr id="13" name="TextBox 12">
            <a:extLst>
              <a:ext uri="{FF2B5EF4-FFF2-40B4-BE49-F238E27FC236}">
                <a16:creationId xmlns:a16="http://schemas.microsoft.com/office/drawing/2014/main" id="{D02F7DA8-F4EA-4835-AD7F-5582FAE7496F}"/>
              </a:ext>
            </a:extLst>
          </p:cNvPr>
          <p:cNvSpPr txBox="1"/>
          <p:nvPr/>
        </p:nvSpPr>
        <p:spPr>
          <a:xfrm>
            <a:off x="6467475" y="5168994"/>
            <a:ext cx="3162300" cy="369332"/>
          </a:xfrm>
          <a:prstGeom prst="rect">
            <a:avLst/>
          </a:prstGeom>
          <a:noFill/>
        </p:spPr>
        <p:txBody>
          <a:bodyPr wrap="square" rtlCol="0">
            <a:spAutoFit/>
          </a:bodyPr>
          <a:lstStyle/>
          <a:p>
            <a:r>
              <a:rPr lang="en-GB" dirty="0">
                <a:solidFill>
                  <a:srgbClr val="FF0000"/>
                </a:solidFill>
              </a:rPr>
              <a:t>-Imtiaz </a:t>
            </a:r>
            <a:r>
              <a:rPr lang="en-GB" dirty="0" err="1">
                <a:solidFill>
                  <a:srgbClr val="FF0000"/>
                </a:solidFill>
              </a:rPr>
              <a:t>Dharker</a:t>
            </a:r>
            <a:r>
              <a:rPr lang="en-GB" dirty="0">
                <a:solidFill>
                  <a:srgbClr val="FF0000"/>
                </a:solidFill>
              </a:rPr>
              <a:t> (Prayer)</a:t>
            </a:r>
          </a:p>
        </p:txBody>
      </p:sp>
      <p:pic>
        <p:nvPicPr>
          <p:cNvPr id="14" name="Picture 13">
            <a:extLst>
              <a:ext uri="{FF2B5EF4-FFF2-40B4-BE49-F238E27FC236}">
                <a16:creationId xmlns:a16="http://schemas.microsoft.com/office/drawing/2014/main" id="{558CD854-7DAB-4903-9905-7BEECE97F212}"/>
              </a:ext>
            </a:extLst>
          </p:cNvPr>
          <p:cNvPicPr>
            <a:picLocks noChangeAspect="1"/>
          </p:cNvPicPr>
          <p:nvPr/>
        </p:nvPicPr>
        <p:blipFill>
          <a:blip r:embed="rId2"/>
          <a:stretch>
            <a:fillRect/>
          </a:stretch>
        </p:blipFill>
        <p:spPr>
          <a:xfrm>
            <a:off x="3848100" y="1198314"/>
            <a:ext cx="1816894" cy="1367932"/>
          </a:xfrm>
          <a:prstGeom prst="rect">
            <a:avLst/>
          </a:prstGeom>
        </p:spPr>
      </p:pic>
      <p:pic>
        <p:nvPicPr>
          <p:cNvPr id="15" name="Picture 14">
            <a:extLst>
              <a:ext uri="{FF2B5EF4-FFF2-40B4-BE49-F238E27FC236}">
                <a16:creationId xmlns:a16="http://schemas.microsoft.com/office/drawing/2014/main" id="{2D336C09-2075-4213-9E1C-DE8E342B2348}"/>
              </a:ext>
            </a:extLst>
          </p:cNvPr>
          <p:cNvPicPr>
            <a:picLocks noChangeAspect="1"/>
          </p:cNvPicPr>
          <p:nvPr/>
        </p:nvPicPr>
        <p:blipFill>
          <a:blip r:embed="rId3"/>
          <a:stretch>
            <a:fillRect/>
          </a:stretch>
        </p:blipFill>
        <p:spPr>
          <a:xfrm>
            <a:off x="10157222" y="1036930"/>
            <a:ext cx="1326356" cy="1890763"/>
          </a:xfrm>
          <a:prstGeom prst="rect">
            <a:avLst/>
          </a:prstGeom>
        </p:spPr>
      </p:pic>
      <p:pic>
        <p:nvPicPr>
          <p:cNvPr id="16" name="Picture 15">
            <a:extLst>
              <a:ext uri="{FF2B5EF4-FFF2-40B4-BE49-F238E27FC236}">
                <a16:creationId xmlns:a16="http://schemas.microsoft.com/office/drawing/2014/main" id="{C43B9C7E-62E8-4882-B7C4-68DE3D2C0834}"/>
              </a:ext>
            </a:extLst>
          </p:cNvPr>
          <p:cNvPicPr>
            <a:picLocks noChangeAspect="1"/>
          </p:cNvPicPr>
          <p:nvPr/>
        </p:nvPicPr>
        <p:blipFill>
          <a:blip r:embed="rId4"/>
          <a:stretch>
            <a:fillRect/>
          </a:stretch>
        </p:blipFill>
        <p:spPr>
          <a:xfrm>
            <a:off x="4393650" y="3056075"/>
            <a:ext cx="1930950" cy="1284959"/>
          </a:xfrm>
          <a:prstGeom prst="rect">
            <a:avLst/>
          </a:prstGeom>
        </p:spPr>
      </p:pic>
      <p:pic>
        <p:nvPicPr>
          <p:cNvPr id="17" name="Picture 16">
            <a:extLst>
              <a:ext uri="{FF2B5EF4-FFF2-40B4-BE49-F238E27FC236}">
                <a16:creationId xmlns:a16="http://schemas.microsoft.com/office/drawing/2014/main" id="{E26C9B24-08DA-4F5A-810E-DFB3713E053E}"/>
              </a:ext>
            </a:extLst>
          </p:cNvPr>
          <p:cNvPicPr>
            <a:picLocks noChangeAspect="1"/>
          </p:cNvPicPr>
          <p:nvPr/>
        </p:nvPicPr>
        <p:blipFill>
          <a:blip r:embed="rId5"/>
          <a:stretch>
            <a:fillRect/>
          </a:stretch>
        </p:blipFill>
        <p:spPr>
          <a:xfrm>
            <a:off x="10067692" y="3234377"/>
            <a:ext cx="1686158" cy="1678664"/>
          </a:xfrm>
          <a:prstGeom prst="rect">
            <a:avLst/>
          </a:prstGeom>
        </p:spPr>
      </p:pic>
    </p:spTree>
    <p:extLst>
      <p:ext uri="{BB962C8B-B14F-4D97-AF65-F5344CB8AC3E}">
        <p14:creationId xmlns:p14="http://schemas.microsoft.com/office/powerpoint/2010/main" val="345984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16AB30-3249-4EE7-A01C-399910006E41}"/>
              </a:ext>
            </a:extLst>
          </p:cNvPr>
          <p:cNvSpPr txBox="1"/>
          <p:nvPr/>
        </p:nvSpPr>
        <p:spPr>
          <a:xfrm>
            <a:off x="1427393" y="0"/>
            <a:ext cx="8765598" cy="830997"/>
          </a:xfrm>
          <a:prstGeom prst="rect">
            <a:avLst/>
          </a:prstGeom>
          <a:noFill/>
        </p:spPr>
        <p:txBody>
          <a:bodyPr wrap="square" rtlCol="0">
            <a:spAutoFit/>
          </a:bodyPr>
          <a:lstStyle/>
          <a:p>
            <a:pPr algn="ctr"/>
            <a:r>
              <a:rPr lang="en-GB" sz="2400" dirty="0">
                <a:solidFill>
                  <a:srgbClr val="0070C0"/>
                </a:solidFill>
              </a:rPr>
              <a:t>Remembering our definition of poetry, it is all about expressing </a:t>
            </a:r>
            <a:r>
              <a:rPr lang="en-GB" sz="2400" b="1" dirty="0">
                <a:solidFill>
                  <a:srgbClr val="FF0000"/>
                </a:solidFill>
              </a:rPr>
              <a:t>imagination </a:t>
            </a:r>
            <a:r>
              <a:rPr lang="en-GB" sz="2400" dirty="0">
                <a:solidFill>
                  <a:srgbClr val="0070C0"/>
                </a:solidFill>
              </a:rPr>
              <a:t>and </a:t>
            </a:r>
            <a:r>
              <a:rPr lang="en-GB" sz="2400" b="1" dirty="0">
                <a:solidFill>
                  <a:srgbClr val="FF0000"/>
                </a:solidFill>
              </a:rPr>
              <a:t>emotion!</a:t>
            </a:r>
          </a:p>
        </p:txBody>
      </p:sp>
      <p:sp>
        <p:nvSpPr>
          <p:cNvPr id="5" name="TextBox 4">
            <a:extLst>
              <a:ext uri="{FF2B5EF4-FFF2-40B4-BE49-F238E27FC236}">
                <a16:creationId xmlns:a16="http://schemas.microsoft.com/office/drawing/2014/main" id="{003FA49A-5BFF-4963-8CA3-6C9970793500}"/>
              </a:ext>
            </a:extLst>
          </p:cNvPr>
          <p:cNvSpPr txBox="1"/>
          <p:nvPr/>
        </p:nvSpPr>
        <p:spPr>
          <a:xfrm>
            <a:off x="1019175" y="781050"/>
            <a:ext cx="9744075" cy="369332"/>
          </a:xfrm>
          <a:prstGeom prst="rect">
            <a:avLst/>
          </a:prstGeom>
          <a:noFill/>
        </p:spPr>
        <p:txBody>
          <a:bodyPr wrap="square" rtlCol="0">
            <a:spAutoFit/>
          </a:bodyPr>
          <a:lstStyle/>
          <a:p>
            <a:r>
              <a:rPr lang="en-GB" dirty="0"/>
              <a:t>Using the below poem, pick 2-3 lines and discuss what images are created and how it makes you feel.</a:t>
            </a:r>
          </a:p>
        </p:txBody>
      </p:sp>
      <p:pic>
        <p:nvPicPr>
          <p:cNvPr id="6" name="Picture 5">
            <a:extLst>
              <a:ext uri="{FF2B5EF4-FFF2-40B4-BE49-F238E27FC236}">
                <a16:creationId xmlns:a16="http://schemas.microsoft.com/office/drawing/2014/main" id="{2DE1FF72-CC95-46C9-8372-5AF575683953}"/>
              </a:ext>
            </a:extLst>
          </p:cNvPr>
          <p:cNvPicPr>
            <a:picLocks noChangeAspect="1"/>
          </p:cNvPicPr>
          <p:nvPr/>
        </p:nvPicPr>
        <p:blipFill>
          <a:blip r:embed="rId3"/>
          <a:stretch>
            <a:fillRect/>
          </a:stretch>
        </p:blipFill>
        <p:spPr>
          <a:xfrm>
            <a:off x="3067051" y="1134814"/>
            <a:ext cx="5898947" cy="5714430"/>
          </a:xfrm>
          <a:prstGeom prst="rect">
            <a:avLst/>
          </a:prstGeom>
        </p:spPr>
      </p:pic>
      <p:sp>
        <p:nvSpPr>
          <p:cNvPr id="7" name="TextBox 6">
            <a:extLst>
              <a:ext uri="{FF2B5EF4-FFF2-40B4-BE49-F238E27FC236}">
                <a16:creationId xmlns:a16="http://schemas.microsoft.com/office/drawing/2014/main" id="{8D7445EF-7561-41AB-854D-52009147A606}"/>
              </a:ext>
            </a:extLst>
          </p:cNvPr>
          <p:cNvSpPr txBox="1"/>
          <p:nvPr/>
        </p:nvSpPr>
        <p:spPr>
          <a:xfrm>
            <a:off x="9124950" y="4181475"/>
            <a:ext cx="2771775" cy="646331"/>
          </a:xfrm>
          <a:prstGeom prst="rect">
            <a:avLst/>
          </a:prstGeom>
          <a:noFill/>
        </p:spPr>
        <p:txBody>
          <a:bodyPr wrap="square" rtlCol="0">
            <a:spAutoFit/>
          </a:bodyPr>
          <a:lstStyle/>
          <a:p>
            <a:r>
              <a:rPr lang="en-GB" dirty="0"/>
              <a:t>Habits of My Homeland by </a:t>
            </a:r>
            <a:r>
              <a:rPr lang="en-GB" dirty="0" err="1"/>
              <a:t>Thalaya</a:t>
            </a:r>
            <a:r>
              <a:rPr lang="en-GB" dirty="0"/>
              <a:t> </a:t>
            </a:r>
            <a:r>
              <a:rPr lang="en-GB" dirty="0" err="1"/>
              <a:t>Darr</a:t>
            </a:r>
            <a:endParaRPr lang="en-GB" dirty="0"/>
          </a:p>
        </p:txBody>
      </p:sp>
    </p:spTree>
    <p:extLst>
      <p:ext uri="{BB962C8B-B14F-4D97-AF65-F5344CB8AC3E}">
        <p14:creationId xmlns:p14="http://schemas.microsoft.com/office/powerpoint/2010/main" val="2388082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46944B-54D7-400B-A57C-6CE38FF42002}"/>
              </a:ext>
            </a:extLst>
          </p:cNvPr>
          <p:cNvSpPr txBox="1"/>
          <p:nvPr/>
        </p:nvSpPr>
        <p:spPr>
          <a:xfrm>
            <a:off x="1285875" y="564573"/>
            <a:ext cx="9801225" cy="523220"/>
          </a:xfrm>
          <a:prstGeom prst="rect">
            <a:avLst/>
          </a:prstGeom>
          <a:noFill/>
        </p:spPr>
        <p:txBody>
          <a:bodyPr wrap="square" rtlCol="0">
            <a:spAutoFit/>
          </a:bodyPr>
          <a:lstStyle/>
          <a:p>
            <a:pPr algn="ctr"/>
            <a:r>
              <a:rPr lang="en-GB" sz="2800" dirty="0"/>
              <a:t>Writing a poem</a:t>
            </a:r>
          </a:p>
        </p:txBody>
      </p:sp>
      <p:sp>
        <p:nvSpPr>
          <p:cNvPr id="5" name="TextBox 4">
            <a:extLst>
              <a:ext uri="{FF2B5EF4-FFF2-40B4-BE49-F238E27FC236}">
                <a16:creationId xmlns:a16="http://schemas.microsoft.com/office/drawing/2014/main" id="{FB162A79-B281-40CF-B36B-7C863DA7B65F}"/>
              </a:ext>
            </a:extLst>
          </p:cNvPr>
          <p:cNvSpPr txBox="1"/>
          <p:nvPr/>
        </p:nvSpPr>
        <p:spPr>
          <a:xfrm>
            <a:off x="495300" y="1278948"/>
            <a:ext cx="11239500" cy="1200329"/>
          </a:xfrm>
          <a:prstGeom prst="rect">
            <a:avLst/>
          </a:prstGeom>
          <a:noFill/>
        </p:spPr>
        <p:txBody>
          <a:bodyPr wrap="square" rtlCol="0">
            <a:spAutoFit/>
          </a:bodyPr>
          <a:lstStyle/>
          <a:p>
            <a:r>
              <a:rPr lang="en-GB" sz="2400" dirty="0">
                <a:solidFill>
                  <a:srgbClr val="FF0000"/>
                </a:solidFill>
              </a:rPr>
              <a:t>Before we begin writing we need to </a:t>
            </a:r>
            <a:r>
              <a:rPr lang="en-GB" sz="2400" b="1" dirty="0">
                <a:solidFill>
                  <a:srgbClr val="FF0000"/>
                </a:solidFill>
              </a:rPr>
              <a:t>tap into our emotions</a:t>
            </a:r>
          </a:p>
          <a:p>
            <a:endParaRPr lang="en-GB" sz="2400" b="1" dirty="0">
              <a:solidFill>
                <a:srgbClr val="FF0000"/>
              </a:solidFill>
            </a:endParaRPr>
          </a:p>
          <a:p>
            <a:r>
              <a:rPr lang="en-GB" sz="2400" b="1" dirty="0">
                <a:solidFill>
                  <a:srgbClr val="FF0000"/>
                </a:solidFill>
              </a:rPr>
              <a:t>For each emotion, you have 3 seconds to make a face for that emotion.</a:t>
            </a:r>
            <a:endParaRPr lang="en-GB" sz="2400" b="1" dirty="0"/>
          </a:p>
        </p:txBody>
      </p:sp>
      <p:sp>
        <p:nvSpPr>
          <p:cNvPr id="6" name="TextBox 5">
            <a:extLst>
              <a:ext uri="{FF2B5EF4-FFF2-40B4-BE49-F238E27FC236}">
                <a16:creationId xmlns:a16="http://schemas.microsoft.com/office/drawing/2014/main" id="{1CE94F3E-47C4-4212-90CE-0202E16A9853}"/>
              </a:ext>
            </a:extLst>
          </p:cNvPr>
          <p:cNvSpPr txBox="1"/>
          <p:nvPr/>
        </p:nvSpPr>
        <p:spPr>
          <a:xfrm>
            <a:off x="600075" y="2621973"/>
            <a:ext cx="2009775" cy="584775"/>
          </a:xfrm>
          <a:prstGeom prst="rect">
            <a:avLst/>
          </a:prstGeom>
          <a:noFill/>
        </p:spPr>
        <p:txBody>
          <a:bodyPr wrap="square" rtlCol="0">
            <a:spAutoFit/>
          </a:bodyPr>
          <a:lstStyle/>
          <a:p>
            <a:r>
              <a:rPr lang="en-GB" sz="3200" dirty="0">
                <a:solidFill>
                  <a:srgbClr val="FFC000"/>
                </a:solidFill>
              </a:rPr>
              <a:t>Happy</a:t>
            </a:r>
          </a:p>
        </p:txBody>
      </p:sp>
      <p:sp>
        <p:nvSpPr>
          <p:cNvPr id="7" name="TextBox 6">
            <a:extLst>
              <a:ext uri="{FF2B5EF4-FFF2-40B4-BE49-F238E27FC236}">
                <a16:creationId xmlns:a16="http://schemas.microsoft.com/office/drawing/2014/main" id="{BCAE3DA9-C8A0-4F8A-88F1-CC85E187C076}"/>
              </a:ext>
            </a:extLst>
          </p:cNvPr>
          <p:cNvSpPr txBox="1"/>
          <p:nvPr/>
        </p:nvSpPr>
        <p:spPr>
          <a:xfrm>
            <a:off x="4257675" y="2621972"/>
            <a:ext cx="1857375" cy="584775"/>
          </a:xfrm>
          <a:prstGeom prst="rect">
            <a:avLst/>
          </a:prstGeom>
          <a:noFill/>
        </p:spPr>
        <p:txBody>
          <a:bodyPr wrap="square" rtlCol="0">
            <a:spAutoFit/>
          </a:bodyPr>
          <a:lstStyle/>
          <a:p>
            <a:r>
              <a:rPr lang="en-GB" sz="3200" dirty="0">
                <a:solidFill>
                  <a:srgbClr val="00B0F0"/>
                </a:solidFill>
              </a:rPr>
              <a:t>Sad</a:t>
            </a:r>
          </a:p>
        </p:txBody>
      </p:sp>
      <p:sp>
        <p:nvSpPr>
          <p:cNvPr id="9" name="TextBox 8">
            <a:extLst>
              <a:ext uri="{FF2B5EF4-FFF2-40B4-BE49-F238E27FC236}">
                <a16:creationId xmlns:a16="http://schemas.microsoft.com/office/drawing/2014/main" id="{ECC0DA0E-0DB1-4772-9518-A36259893497}"/>
              </a:ext>
            </a:extLst>
          </p:cNvPr>
          <p:cNvSpPr txBox="1"/>
          <p:nvPr/>
        </p:nvSpPr>
        <p:spPr>
          <a:xfrm>
            <a:off x="8077200" y="2621971"/>
            <a:ext cx="3009900" cy="584775"/>
          </a:xfrm>
          <a:prstGeom prst="rect">
            <a:avLst/>
          </a:prstGeom>
          <a:noFill/>
        </p:spPr>
        <p:txBody>
          <a:bodyPr wrap="square" rtlCol="0">
            <a:spAutoFit/>
          </a:bodyPr>
          <a:lstStyle/>
          <a:p>
            <a:r>
              <a:rPr lang="en-GB" sz="3200" dirty="0">
                <a:solidFill>
                  <a:srgbClr val="92D050"/>
                </a:solidFill>
              </a:rPr>
              <a:t>Jealous</a:t>
            </a:r>
          </a:p>
        </p:txBody>
      </p:sp>
      <p:sp>
        <p:nvSpPr>
          <p:cNvPr id="10" name="TextBox 9">
            <a:extLst>
              <a:ext uri="{FF2B5EF4-FFF2-40B4-BE49-F238E27FC236}">
                <a16:creationId xmlns:a16="http://schemas.microsoft.com/office/drawing/2014/main" id="{5064C968-C0EB-45C5-B2BE-CF379CDCECB8}"/>
              </a:ext>
            </a:extLst>
          </p:cNvPr>
          <p:cNvSpPr txBox="1"/>
          <p:nvPr/>
        </p:nvSpPr>
        <p:spPr>
          <a:xfrm>
            <a:off x="2297689" y="4026767"/>
            <a:ext cx="2784764" cy="584775"/>
          </a:xfrm>
          <a:prstGeom prst="rect">
            <a:avLst/>
          </a:prstGeom>
          <a:noFill/>
        </p:spPr>
        <p:txBody>
          <a:bodyPr wrap="square" rtlCol="0">
            <a:spAutoFit/>
          </a:bodyPr>
          <a:lstStyle/>
          <a:p>
            <a:r>
              <a:rPr lang="en-GB" sz="3200" dirty="0">
                <a:solidFill>
                  <a:srgbClr val="7030A0"/>
                </a:solidFill>
              </a:rPr>
              <a:t>Hopeful</a:t>
            </a:r>
          </a:p>
        </p:txBody>
      </p:sp>
      <p:sp>
        <p:nvSpPr>
          <p:cNvPr id="11" name="TextBox 10">
            <a:extLst>
              <a:ext uri="{FF2B5EF4-FFF2-40B4-BE49-F238E27FC236}">
                <a16:creationId xmlns:a16="http://schemas.microsoft.com/office/drawing/2014/main" id="{FCCEA458-C742-4943-A30B-FED201CA2286}"/>
              </a:ext>
            </a:extLst>
          </p:cNvPr>
          <p:cNvSpPr txBox="1"/>
          <p:nvPr/>
        </p:nvSpPr>
        <p:spPr>
          <a:xfrm>
            <a:off x="6265718" y="4026766"/>
            <a:ext cx="3009900" cy="584775"/>
          </a:xfrm>
          <a:prstGeom prst="rect">
            <a:avLst/>
          </a:prstGeom>
          <a:noFill/>
        </p:spPr>
        <p:txBody>
          <a:bodyPr wrap="square" rtlCol="0">
            <a:spAutoFit/>
          </a:bodyPr>
          <a:lstStyle/>
          <a:p>
            <a:r>
              <a:rPr lang="en-GB" sz="3200" dirty="0">
                <a:solidFill>
                  <a:srgbClr val="FF0000"/>
                </a:solidFill>
              </a:rPr>
              <a:t>Angry</a:t>
            </a:r>
          </a:p>
        </p:txBody>
      </p:sp>
      <p:sp>
        <p:nvSpPr>
          <p:cNvPr id="12" name="TextBox 11">
            <a:extLst>
              <a:ext uri="{FF2B5EF4-FFF2-40B4-BE49-F238E27FC236}">
                <a16:creationId xmlns:a16="http://schemas.microsoft.com/office/drawing/2014/main" id="{A08C7D27-E394-4EBB-8C0A-6BFEFC0EB4F5}"/>
              </a:ext>
            </a:extLst>
          </p:cNvPr>
          <p:cNvSpPr txBox="1"/>
          <p:nvPr/>
        </p:nvSpPr>
        <p:spPr>
          <a:xfrm>
            <a:off x="727364" y="5268191"/>
            <a:ext cx="11239500" cy="1077218"/>
          </a:xfrm>
          <a:prstGeom prst="rect">
            <a:avLst/>
          </a:prstGeom>
          <a:noFill/>
        </p:spPr>
        <p:txBody>
          <a:bodyPr wrap="square" rtlCol="0">
            <a:spAutoFit/>
          </a:bodyPr>
          <a:lstStyle/>
          <a:p>
            <a:pPr algn="ctr"/>
            <a:r>
              <a:rPr lang="en-GB" sz="3200" dirty="0"/>
              <a:t>Now choose an emotion, it can be one we have looked at or any other emotion</a:t>
            </a:r>
          </a:p>
        </p:txBody>
      </p:sp>
    </p:spTree>
    <p:extLst>
      <p:ext uri="{BB962C8B-B14F-4D97-AF65-F5344CB8AC3E}">
        <p14:creationId xmlns:p14="http://schemas.microsoft.com/office/powerpoint/2010/main" val="420880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xit" presetSubtype="1" fill="hold" grpId="1" nodeType="clickEffect">
                                  <p:stCondLst>
                                    <p:cond delay="0"/>
                                  </p:stCondLst>
                                  <p:childTnLst>
                                    <p:animEffect transition="out" filter="wheel(1)">
                                      <p:cBhvr>
                                        <p:cTn id="10" dur="2000"/>
                                        <p:tgtEl>
                                          <p:spTgt spid="6"/>
                                        </p:tgtEl>
                                      </p:cBhvr>
                                    </p:animEffect>
                                    <p:set>
                                      <p:cBhvr>
                                        <p:cTn id="11" dur="1" fill="hold">
                                          <p:stCondLst>
                                            <p:cond delay="199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1" presetClass="exit" presetSubtype="1" fill="hold" grpId="1" nodeType="clickEffect">
                                  <p:stCondLst>
                                    <p:cond delay="0"/>
                                  </p:stCondLst>
                                  <p:childTnLst>
                                    <p:animEffect transition="out" filter="wheel(1)">
                                      <p:cBhvr>
                                        <p:cTn id="19" dur="2000"/>
                                        <p:tgtEl>
                                          <p:spTgt spid="7"/>
                                        </p:tgtEl>
                                      </p:cBhvr>
                                    </p:animEffect>
                                    <p:set>
                                      <p:cBhvr>
                                        <p:cTn id="20" dur="1" fill="hold">
                                          <p:stCondLst>
                                            <p:cond delay="19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1" presetClass="exit" presetSubtype="1" fill="hold" grpId="1" nodeType="clickEffect">
                                  <p:stCondLst>
                                    <p:cond delay="0"/>
                                  </p:stCondLst>
                                  <p:childTnLst>
                                    <p:animEffect transition="out" filter="wheel(1)">
                                      <p:cBhvr>
                                        <p:cTn id="36" dur="2000"/>
                                        <p:tgtEl>
                                          <p:spTgt spid="10"/>
                                        </p:tgtEl>
                                      </p:cBhvr>
                                    </p:animEffect>
                                    <p:set>
                                      <p:cBhvr>
                                        <p:cTn id="37" dur="1" fill="hold">
                                          <p:stCondLst>
                                            <p:cond delay="19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6" presetClass="exit" presetSubtype="21" fill="hold" grpId="1" nodeType="clickEffect">
                                  <p:stCondLst>
                                    <p:cond delay="0"/>
                                  </p:stCondLst>
                                  <p:childTnLst>
                                    <p:animEffect transition="out" filter="barn(inVertical)">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9" grpId="0"/>
      <p:bldP spid="9" grpId="1"/>
      <p:bldP spid="10" grpId="0"/>
      <p:bldP spid="10" grpId="1"/>
      <p:bldP spid="11" grpId="0"/>
      <p:bldP spid="11" grpId="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3814A367-EF51-4F6B-8D89-4E35A7A21446}"/>
              </a:ext>
            </a:extLst>
          </p:cNvPr>
          <p:cNvPicPr>
            <a:picLocks noChangeAspect="1"/>
          </p:cNvPicPr>
          <p:nvPr/>
        </p:nvPicPr>
        <p:blipFill rotWithShape="1">
          <a:blip r:embed="rId4">
            <a:alphaModFix/>
            <a:extLst/>
          </a:blip>
          <a:srcRect l="11913" r="3458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TextBox 3">
            <a:extLst>
              <a:ext uri="{FF2B5EF4-FFF2-40B4-BE49-F238E27FC236}">
                <a16:creationId xmlns:a16="http://schemas.microsoft.com/office/drawing/2014/main" id="{0C899D5B-AB25-4895-B63E-395DC228376F}"/>
              </a:ext>
            </a:extLst>
          </p:cNvPr>
          <p:cNvSpPr txBox="1"/>
          <p:nvPr/>
        </p:nvSpPr>
        <p:spPr>
          <a:xfrm>
            <a:off x="7055427" y="2225799"/>
            <a:ext cx="4977578" cy="3639289"/>
          </a:xfrm>
        </p:spPr>
        <p:txBody>
          <a:bodyPr vert="horz" lIns="91440" tIns="45720" rIns="91440" bIns="45720" rtlCol="0" anchor="ctr">
            <a:noAutofit/>
          </a:bodyPr>
          <a:lstStyle/>
          <a:p>
            <a:pPr>
              <a:lnSpc>
                <a:spcPct val="90000"/>
              </a:lnSpc>
              <a:spcAft>
                <a:spcPts val="600"/>
              </a:spcAft>
            </a:pPr>
            <a:r>
              <a:rPr lang="en-US" sz="2400" dirty="0">
                <a:solidFill>
                  <a:srgbClr val="000000"/>
                </a:solidFill>
              </a:rPr>
              <a:t>Write down what your emotion would be like if it was physical object/creature?</a:t>
            </a:r>
          </a:p>
          <a:p>
            <a:pPr indent="-228600">
              <a:lnSpc>
                <a:spcPct val="90000"/>
              </a:lnSpc>
              <a:spcAft>
                <a:spcPts val="600"/>
              </a:spcAft>
              <a:buFont typeface="Arial" panose="020B0604020202020204" pitchFamily="34" charset="0"/>
              <a:buChar char="•"/>
            </a:pPr>
            <a:endParaRPr lang="en-US" sz="2400" dirty="0">
              <a:solidFill>
                <a:srgbClr val="000000"/>
              </a:solidFill>
            </a:endParaRPr>
          </a:p>
          <a:p>
            <a:pPr indent="-228600">
              <a:lnSpc>
                <a:spcPct val="90000"/>
              </a:lnSpc>
              <a:spcAft>
                <a:spcPts val="600"/>
              </a:spcAft>
              <a:buFont typeface="Arial" panose="020B0604020202020204" pitchFamily="34" charset="0"/>
              <a:buChar char="•"/>
            </a:pPr>
            <a:r>
              <a:rPr lang="en-US" sz="2400" dirty="0">
                <a:solidFill>
                  <a:srgbClr val="000000"/>
                </a:solidFill>
              </a:rPr>
              <a:t>What </a:t>
            </a:r>
            <a:r>
              <a:rPr lang="en-US" sz="2400" dirty="0" err="1">
                <a:solidFill>
                  <a:srgbClr val="000000"/>
                </a:solidFill>
              </a:rPr>
              <a:t>colour</a:t>
            </a:r>
            <a:r>
              <a:rPr lang="en-US" sz="2400" dirty="0">
                <a:solidFill>
                  <a:srgbClr val="000000"/>
                </a:solidFill>
              </a:rPr>
              <a:t> would it be?</a:t>
            </a:r>
          </a:p>
          <a:p>
            <a:pPr indent="-228600">
              <a:lnSpc>
                <a:spcPct val="90000"/>
              </a:lnSpc>
              <a:spcAft>
                <a:spcPts val="600"/>
              </a:spcAft>
              <a:buFont typeface="Arial" panose="020B0604020202020204" pitchFamily="34" charset="0"/>
              <a:buChar char="•"/>
            </a:pPr>
            <a:r>
              <a:rPr lang="en-US" sz="2400" dirty="0">
                <a:solidFill>
                  <a:srgbClr val="000000"/>
                </a:solidFill>
              </a:rPr>
              <a:t>How big would it be?</a:t>
            </a:r>
          </a:p>
          <a:p>
            <a:pPr indent="-228600">
              <a:lnSpc>
                <a:spcPct val="90000"/>
              </a:lnSpc>
              <a:spcAft>
                <a:spcPts val="600"/>
              </a:spcAft>
              <a:buFont typeface="Arial" panose="020B0604020202020204" pitchFamily="34" charset="0"/>
              <a:buChar char="•"/>
            </a:pPr>
            <a:r>
              <a:rPr lang="en-US" sz="2400" dirty="0">
                <a:solidFill>
                  <a:srgbClr val="000000"/>
                </a:solidFill>
              </a:rPr>
              <a:t>Would it be warm or cold?</a:t>
            </a:r>
          </a:p>
          <a:p>
            <a:pPr indent="-228600">
              <a:lnSpc>
                <a:spcPct val="90000"/>
              </a:lnSpc>
              <a:spcAft>
                <a:spcPts val="600"/>
              </a:spcAft>
              <a:buFont typeface="Arial" panose="020B0604020202020204" pitchFamily="34" charset="0"/>
              <a:buChar char="•"/>
            </a:pPr>
            <a:r>
              <a:rPr lang="en-US" sz="2400" dirty="0">
                <a:solidFill>
                  <a:srgbClr val="000000"/>
                </a:solidFill>
              </a:rPr>
              <a:t>Would it feel hard or soft?</a:t>
            </a:r>
          </a:p>
          <a:p>
            <a:pPr indent="-228600">
              <a:lnSpc>
                <a:spcPct val="90000"/>
              </a:lnSpc>
              <a:spcAft>
                <a:spcPts val="600"/>
              </a:spcAft>
              <a:buFont typeface="Arial" panose="020B0604020202020204" pitchFamily="34" charset="0"/>
              <a:buChar char="•"/>
            </a:pPr>
            <a:r>
              <a:rPr lang="en-US" sz="2400" dirty="0">
                <a:solidFill>
                  <a:srgbClr val="000000"/>
                </a:solidFill>
              </a:rPr>
              <a:t>What would it sound like (think of music)?</a:t>
            </a:r>
          </a:p>
          <a:p>
            <a:pPr indent="-228600">
              <a:lnSpc>
                <a:spcPct val="90000"/>
              </a:lnSpc>
              <a:spcAft>
                <a:spcPts val="600"/>
              </a:spcAft>
              <a:buFont typeface="Arial" panose="020B0604020202020204" pitchFamily="34" charset="0"/>
              <a:buChar char="•"/>
            </a:pPr>
            <a:r>
              <a:rPr lang="en-US" sz="2400" dirty="0">
                <a:solidFill>
                  <a:srgbClr val="000000"/>
                </a:solidFill>
              </a:rPr>
              <a:t>Is it loud or quiet?</a:t>
            </a:r>
          </a:p>
          <a:p>
            <a:pPr indent="-228600">
              <a:lnSpc>
                <a:spcPct val="90000"/>
              </a:lnSpc>
              <a:spcAft>
                <a:spcPts val="600"/>
              </a:spcAft>
              <a:buFont typeface="Arial" panose="020B0604020202020204" pitchFamily="34" charset="0"/>
              <a:buChar char="•"/>
            </a:pPr>
            <a:endParaRPr lang="en-US" sz="2400" dirty="0">
              <a:solidFill>
                <a:srgbClr val="000000"/>
              </a:solidFill>
            </a:endParaRPr>
          </a:p>
          <a:p>
            <a:pPr indent="-228600">
              <a:lnSpc>
                <a:spcPct val="90000"/>
              </a:lnSpc>
              <a:spcAft>
                <a:spcPts val="600"/>
              </a:spcAft>
              <a:buFont typeface="Arial" panose="020B0604020202020204" pitchFamily="34" charset="0"/>
              <a:buChar char="•"/>
            </a:pPr>
            <a:endParaRPr lang="en-US" sz="2400" dirty="0">
              <a:solidFill>
                <a:srgbClr val="000000"/>
              </a:solidFill>
            </a:endParaRPr>
          </a:p>
        </p:txBody>
      </p:sp>
      <p:sp>
        <p:nvSpPr>
          <p:cNvPr id="6" name="TextBox 5">
            <a:extLst>
              <a:ext uri="{FF2B5EF4-FFF2-40B4-BE49-F238E27FC236}">
                <a16:creationId xmlns:a16="http://schemas.microsoft.com/office/drawing/2014/main" id="{8A83CD1B-B47F-43D9-AB6F-5ADF6B0C7DB9}"/>
              </a:ext>
            </a:extLst>
          </p:cNvPr>
          <p:cNvSpPr txBox="1"/>
          <p:nvPr/>
        </p:nvSpPr>
        <p:spPr>
          <a:xfrm>
            <a:off x="-124691" y="5865088"/>
            <a:ext cx="6473536" cy="1077218"/>
          </a:xfrm>
          <a:prstGeom prst="rect">
            <a:avLst/>
          </a:prstGeom>
          <a:noFill/>
        </p:spPr>
        <p:txBody>
          <a:bodyPr wrap="square" rtlCol="0">
            <a:spAutoFit/>
          </a:bodyPr>
          <a:lstStyle/>
          <a:p>
            <a:pPr algn="ctr">
              <a:spcAft>
                <a:spcPts val="600"/>
              </a:spcAft>
            </a:pPr>
            <a:r>
              <a:rPr lang="en-GB" sz="3200" dirty="0"/>
              <a:t>If you don’t feel like writing yet you can draw your emotion!</a:t>
            </a:r>
          </a:p>
        </p:txBody>
      </p:sp>
      <p:pic>
        <p:nvPicPr>
          <p:cNvPr id="13" name="Picture 12">
            <a:extLst>
              <a:ext uri="{FF2B5EF4-FFF2-40B4-BE49-F238E27FC236}">
                <a16:creationId xmlns:a16="http://schemas.microsoft.com/office/drawing/2014/main" id="{269EE38F-9BA1-4964-AE3E-B73416BA317E}"/>
              </a:ext>
            </a:extLst>
          </p:cNvPr>
          <p:cNvPicPr>
            <a:picLocks noChangeAspect="1"/>
          </p:cNvPicPr>
          <p:nvPr/>
        </p:nvPicPr>
        <p:blipFill>
          <a:blip r:embed="rId5"/>
          <a:stretch>
            <a:fillRect/>
          </a:stretch>
        </p:blipFill>
        <p:spPr>
          <a:xfrm>
            <a:off x="97486" y="51816"/>
            <a:ext cx="1146147" cy="938865"/>
          </a:xfrm>
          <a:prstGeom prst="rect">
            <a:avLst/>
          </a:prstGeom>
        </p:spPr>
      </p:pic>
      <p:pic>
        <p:nvPicPr>
          <p:cNvPr id="14" name="Picture 13">
            <a:extLst>
              <a:ext uri="{FF2B5EF4-FFF2-40B4-BE49-F238E27FC236}">
                <a16:creationId xmlns:a16="http://schemas.microsoft.com/office/drawing/2014/main" id="{8E312CE3-DC7F-4CA0-95DB-FFF6C6E17C3F}"/>
              </a:ext>
            </a:extLst>
          </p:cNvPr>
          <p:cNvPicPr>
            <a:picLocks noChangeAspect="1"/>
          </p:cNvPicPr>
          <p:nvPr/>
        </p:nvPicPr>
        <p:blipFill>
          <a:blip r:embed="rId6"/>
          <a:stretch>
            <a:fillRect/>
          </a:stretch>
        </p:blipFill>
        <p:spPr>
          <a:xfrm>
            <a:off x="10436291" y="51816"/>
            <a:ext cx="1512783" cy="570611"/>
          </a:xfrm>
          <a:prstGeom prst="rect">
            <a:avLst/>
          </a:prstGeom>
        </p:spPr>
      </p:pic>
    </p:spTree>
    <p:extLst>
      <p:ext uri="{BB962C8B-B14F-4D97-AF65-F5344CB8AC3E}">
        <p14:creationId xmlns:p14="http://schemas.microsoft.com/office/powerpoint/2010/main" val="1746192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F84EC42-F378-41D3-9FCF-C900F354F99F}"/>
              </a:ext>
            </a:extLst>
          </p:cNvPr>
          <p:cNvSpPr txBox="1"/>
          <p:nvPr/>
        </p:nvSpPr>
        <p:spPr>
          <a:xfrm>
            <a:off x="477982" y="446809"/>
            <a:ext cx="11170227" cy="523220"/>
          </a:xfrm>
          <a:prstGeom prst="rect">
            <a:avLst/>
          </a:prstGeom>
          <a:noFill/>
        </p:spPr>
        <p:txBody>
          <a:bodyPr wrap="square" rtlCol="0">
            <a:spAutoFit/>
          </a:bodyPr>
          <a:lstStyle/>
          <a:p>
            <a:pPr algn="ctr"/>
            <a:r>
              <a:rPr lang="en-GB" sz="2800" dirty="0"/>
              <a:t>Writing a poem</a:t>
            </a:r>
          </a:p>
        </p:txBody>
      </p:sp>
      <p:sp>
        <p:nvSpPr>
          <p:cNvPr id="7" name="TextBox 6">
            <a:extLst>
              <a:ext uri="{FF2B5EF4-FFF2-40B4-BE49-F238E27FC236}">
                <a16:creationId xmlns:a16="http://schemas.microsoft.com/office/drawing/2014/main" id="{06DE36A7-C25F-4977-9E6E-079BF7261BC4}"/>
              </a:ext>
            </a:extLst>
          </p:cNvPr>
          <p:cNvSpPr txBox="1"/>
          <p:nvPr/>
        </p:nvSpPr>
        <p:spPr>
          <a:xfrm>
            <a:off x="914400" y="1194955"/>
            <a:ext cx="4946073" cy="4893647"/>
          </a:xfrm>
          <a:prstGeom prst="rect">
            <a:avLst/>
          </a:prstGeom>
          <a:noFill/>
        </p:spPr>
        <p:txBody>
          <a:bodyPr wrap="square" rtlCol="0">
            <a:spAutoFit/>
          </a:bodyPr>
          <a:lstStyle/>
          <a:p>
            <a:r>
              <a:rPr lang="en-GB" sz="2400" dirty="0"/>
              <a:t>Think about home.</a:t>
            </a:r>
          </a:p>
          <a:p>
            <a:endParaRPr lang="en-GB" sz="2400" dirty="0"/>
          </a:p>
          <a:p>
            <a:r>
              <a:rPr lang="en-GB" sz="2400" dirty="0"/>
              <a:t>Where is home?</a:t>
            </a:r>
          </a:p>
          <a:p>
            <a:endParaRPr lang="en-GB" sz="2400" dirty="0"/>
          </a:p>
          <a:p>
            <a:r>
              <a:rPr lang="en-GB" sz="2400" dirty="0"/>
              <a:t>Have you lived in more than one home?</a:t>
            </a:r>
          </a:p>
          <a:p>
            <a:endParaRPr lang="en-GB" sz="2400" dirty="0"/>
          </a:p>
          <a:p>
            <a:r>
              <a:rPr lang="en-GB" sz="2400" dirty="0"/>
              <a:t>Is home just a place?</a:t>
            </a:r>
          </a:p>
          <a:p>
            <a:endParaRPr lang="en-GB" sz="2400" dirty="0"/>
          </a:p>
          <a:p>
            <a:r>
              <a:rPr lang="en-GB" sz="2400" dirty="0"/>
              <a:t>Are there places where you feel at home?</a:t>
            </a:r>
          </a:p>
          <a:p>
            <a:endParaRPr lang="en-GB" sz="2400" dirty="0"/>
          </a:p>
          <a:p>
            <a:r>
              <a:rPr lang="en-GB" sz="2400" dirty="0"/>
              <a:t>How does home make you feel?</a:t>
            </a:r>
          </a:p>
        </p:txBody>
      </p:sp>
      <p:sp>
        <p:nvSpPr>
          <p:cNvPr id="8" name="TextBox 7">
            <a:extLst>
              <a:ext uri="{FF2B5EF4-FFF2-40B4-BE49-F238E27FC236}">
                <a16:creationId xmlns:a16="http://schemas.microsoft.com/office/drawing/2014/main" id="{DDD32DC7-5A10-4B51-AEED-B7FACA9281F9}"/>
              </a:ext>
            </a:extLst>
          </p:cNvPr>
          <p:cNvSpPr txBox="1"/>
          <p:nvPr/>
        </p:nvSpPr>
        <p:spPr>
          <a:xfrm>
            <a:off x="7855527" y="1309255"/>
            <a:ext cx="4010891" cy="4401205"/>
          </a:xfrm>
          <a:prstGeom prst="rect">
            <a:avLst/>
          </a:prstGeom>
          <a:noFill/>
        </p:spPr>
        <p:txBody>
          <a:bodyPr wrap="square" rtlCol="0">
            <a:spAutoFit/>
          </a:bodyPr>
          <a:lstStyle/>
          <a:p>
            <a:r>
              <a:rPr lang="en-GB" sz="2800" dirty="0"/>
              <a:t>Write about home and how it makes you feel. Also think about past homes or other people’s homes and all the things associated. Describe your emotions, think about some of the answers used in the last exercise to do this.</a:t>
            </a:r>
          </a:p>
        </p:txBody>
      </p:sp>
      <p:pic>
        <p:nvPicPr>
          <p:cNvPr id="9" name="Picture 8">
            <a:extLst>
              <a:ext uri="{FF2B5EF4-FFF2-40B4-BE49-F238E27FC236}">
                <a16:creationId xmlns:a16="http://schemas.microsoft.com/office/drawing/2014/main" id="{8A985EAB-DD4C-41EB-8420-783EBCA84A5B}"/>
              </a:ext>
            </a:extLst>
          </p:cNvPr>
          <p:cNvPicPr>
            <a:picLocks noChangeAspect="1"/>
          </p:cNvPicPr>
          <p:nvPr/>
        </p:nvPicPr>
        <p:blipFill>
          <a:blip r:embed="rId2"/>
          <a:stretch>
            <a:fillRect/>
          </a:stretch>
        </p:blipFill>
        <p:spPr>
          <a:xfrm>
            <a:off x="97486" y="51816"/>
            <a:ext cx="1146147" cy="938865"/>
          </a:xfrm>
          <a:prstGeom prst="rect">
            <a:avLst/>
          </a:prstGeom>
        </p:spPr>
      </p:pic>
      <p:pic>
        <p:nvPicPr>
          <p:cNvPr id="10" name="Picture 9">
            <a:extLst>
              <a:ext uri="{FF2B5EF4-FFF2-40B4-BE49-F238E27FC236}">
                <a16:creationId xmlns:a16="http://schemas.microsoft.com/office/drawing/2014/main" id="{E8D71475-D283-45F8-85DE-97C3A1D7DD05}"/>
              </a:ext>
            </a:extLst>
          </p:cNvPr>
          <p:cNvPicPr>
            <a:picLocks noChangeAspect="1"/>
          </p:cNvPicPr>
          <p:nvPr/>
        </p:nvPicPr>
        <p:blipFill>
          <a:blip r:embed="rId3"/>
          <a:stretch>
            <a:fillRect/>
          </a:stretch>
        </p:blipFill>
        <p:spPr>
          <a:xfrm>
            <a:off x="10436291" y="51816"/>
            <a:ext cx="1512783" cy="570611"/>
          </a:xfrm>
          <a:prstGeom prst="rect">
            <a:avLst/>
          </a:prstGeom>
        </p:spPr>
      </p:pic>
    </p:spTree>
    <p:extLst>
      <p:ext uri="{BB962C8B-B14F-4D97-AF65-F5344CB8AC3E}">
        <p14:creationId xmlns:p14="http://schemas.microsoft.com/office/powerpoint/2010/main" val="2961921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63814-675A-4FCC-AF54-FA18933125AF}"/>
              </a:ext>
            </a:extLst>
          </p:cNvPr>
          <p:cNvSpPr>
            <a:spLocks noGrp="1"/>
          </p:cNvSpPr>
          <p:nvPr>
            <p:ph type="title"/>
          </p:nvPr>
        </p:nvSpPr>
        <p:spPr/>
        <p:txBody>
          <a:bodyPr/>
          <a:lstStyle/>
          <a:p>
            <a:pPr algn="ctr"/>
            <a:r>
              <a:rPr lang="en-GB" dirty="0"/>
              <a:t>Write a poem</a:t>
            </a:r>
          </a:p>
        </p:txBody>
      </p:sp>
      <p:sp>
        <p:nvSpPr>
          <p:cNvPr id="3" name="Content Placeholder 2">
            <a:extLst>
              <a:ext uri="{FF2B5EF4-FFF2-40B4-BE49-F238E27FC236}">
                <a16:creationId xmlns:a16="http://schemas.microsoft.com/office/drawing/2014/main" id="{768B7FA1-F2D0-4886-9BB6-7884B7802C55}"/>
              </a:ext>
            </a:extLst>
          </p:cNvPr>
          <p:cNvSpPr>
            <a:spLocks noGrp="1"/>
          </p:cNvSpPr>
          <p:nvPr>
            <p:ph idx="1"/>
          </p:nvPr>
        </p:nvSpPr>
        <p:spPr/>
        <p:txBody>
          <a:bodyPr/>
          <a:lstStyle/>
          <a:p>
            <a:r>
              <a:rPr lang="en-GB" dirty="0"/>
              <a:t>Using your answers for the last two exercises, write a poem about home!</a:t>
            </a:r>
          </a:p>
          <a:p>
            <a:endParaRPr lang="en-GB" dirty="0"/>
          </a:p>
          <a:p>
            <a:pPr marL="0" indent="0">
              <a:buNone/>
            </a:pPr>
            <a:r>
              <a:rPr lang="en-GB" dirty="0"/>
              <a:t>Think about the colours, language used, food eaten and everything else you associate at home.</a:t>
            </a:r>
          </a:p>
          <a:p>
            <a:pPr marL="0" indent="0">
              <a:buNone/>
            </a:pPr>
            <a:endParaRPr lang="en-GB" dirty="0"/>
          </a:p>
          <a:p>
            <a:pPr marL="0" indent="0">
              <a:buNone/>
            </a:pPr>
            <a:r>
              <a:rPr lang="en-GB" dirty="0"/>
              <a:t>You can write the poem however you want. It doesn’t have to rhyme. You could even write a song/rap!</a:t>
            </a:r>
          </a:p>
        </p:txBody>
      </p:sp>
    </p:spTree>
    <p:extLst>
      <p:ext uri="{BB962C8B-B14F-4D97-AF65-F5344CB8AC3E}">
        <p14:creationId xmlns:p14="http://schemas.microsoft.com/office/powerpoint/2010/main" val="2268663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4CDED-FD86-40D5-9B53-6D3E5B43624E}"/>
              </a:ext>
            </a:extLst>
          </p:cNvPr>
          <p:cNvSpPr>
            <a:spLocks noGrp="1"/>
          </p:cNvSpPr>
          <p:nvPr>
            <p:ph type="title"/>
          </p:nvPr>
        </p:nvSpPr>
        <p:spPr>
          <a:xfrm>
            <a:off x="481013" y="3752849"/>
            <a:ext cx="3290887" cy="2452687"/>
          </a:xfrm>
        </p:spPr>
        <p:txBody>
          <a:bodyPr anchor="ctr">
            <a:normAutofit/>
          </a:bodyPr>
          <a:lstStyle/>
          <a:p>
            <a:r>
              <a:rPr lang="en-GB" sz="3600"/>
              <a:t>Trying a new language!</a:t>
            </a:r>
          </a:p>
        </p:txBody>
      </p:sp>
      <p:pic>
        <p:nvPicPr>
          <p:cNvPr id="5" name="Picture 4">
            <a:extLst>
              <a:ext uri="{FF2B5EF4-FFF2-40B4-BE49-F238E27FC236}">
                <a16:creationId xmlns:a16="http://schemas.microsoft.com/office/drawing/2014/main" id="{19231E80-165E-48BE-A431-B5645FFD2963}"/>
              </a:ext>
            </a:extLst>
          </p:cNvPr>
          <p:cNvPicPr>
            <a:picLocks noChangeAspect="1"/>
          </p:cNvPicPr>
          <p:nvPr/>
        </p:nvPicPr>
        <p:blipFill rotWithShape="1">
          <a:blip r:embed="rId2"/>
          <a:srcRect t="8831" b="18272"/>
          <a:stretch/>
        </p:blipFill>
        <p:spPr>
          <a:xfrm>
            <a:off x="20" y="-74047"/>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B0FA8799-3A5B-4012-8994-19A6DEA9A9A0}"/>
              </a:ext>
            </a:extLst>
          </p:cNvPr>
          <p:cNvSpPr>
            <a:spLocks noGrp="1"/>
          </p:cNvSpPr>
          <p:nvPr>
            <p:ph idx="1"/>
          </p:nvPr>
        </p:nvSpPr>
        <p:spPr>
          <a:xfrm>
            <a:off x="4223982" y="3752850"/>
            <a:ext cx="7485413" cy="2452687"/>
          </a:xfrm>
        </p:spPr>
        <p:txBody>
          <a:bodyPr anchor="ctr">
            <a:normAutofit/>
          </a:bodyPr>
          <a:lstStyle/>
          <a:p>
            <a:r>
              <a:rPr lang="en-GB"/>
              <a:t>Try translate the poem into the target language. Just do what you can for now. Don’t worry about making mistakes. You can change it later!</a:t>
            </a:r>
            <a:endParaRPr lang="en-GB" dirty="0"/>
          </a:p>
        </p:txBody>
      </p:sp>
      <p:pic>
        <p:nvPicPr>
          <p:cNvPr id="7" name="Picture 2">
            <a:extLst>
              <a:ext uri="{FF2B5EF4-FFF2-40B4-BE49-F238E27FC236}">
                <a16:creationId xmlns:a16="http://schemas.microsoft.com/office/drawing/2014/main" id="{7273BE35-86B7-4F65-B951-758C5DCFE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9" y="5980414"/>
            <a:ext cx="1389062" cy="5254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1C7C95E2-CD67-4F9A-B025-75F1B9709D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8476" y="5772451"/>
            <a:ext cx="1143001" cy="94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300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780</Words>
  <Application>Microsoft Office PowerPoint</Application>
  <PresentationFormat>Widescreen</PresentationFormat>
  <Paragraphs>95</Paragraphs>
  <Slides>11</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Calibri Light</vt:lpstr>
      <vt:lpstr>Office Theme</vt:lpstr>
      <vt:lpstr>Retrospect</vt:lpstr>
      <vt:lpstr>Poetry</vt:lpstr>
      <vt:lpstr>PowerPoint Presentation</vt:lpstr>
      <vt:lpstr>PowerPoint Presentation</vt:lpstr>
      <vt:lpstr>PowerPoint Presentation</vt:lpstr>
      <vt:lpstr>PowerPoint Presentation</vt:lpstr>
      <vt:lpstr>PowerPoint Presentation</vt:lpstr>
      <vt:lpstr>PowerPoint Presentation</vt:lpstr>
      <vt:lpstr>Write a poem</vt:lpstr>
      <vt:lpstr>Trying a new language!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Poetry</dc:title>
  <dc:creator>Robert Nelson</dc:creator>
  <cp:lastModifiedBy>Robert Nelson</cp:lastModifiedBy>
  <cp:revision>3</cp:revision>
  <dcterms:created xsi:type="dcterms:W3CDTF">2020-04-14T10:50:15Z</dcterms:created>
  <dcterms:modified xsi:type="dcterms:W3CDTF">2020-04-14T11:31:27Z</dcterms:modified>
</cp:coreProperties>
</file>