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handoutMasterIdLst>
    <p:handoutMasterId r:id="rId14"/>
  </p:handoutMasterIdLst>
  <p:sldIdLst>
    <p:sldId id="256" r:id="rId2"/>
    <p:sldId id="257" r:id="rId3"/>
    <p:sldId id="258" r:id="rId4"/>
    <p:sldId id="265" r:id="rId5"/>
    <p:sldId id="262" r:id="rId6"/>
    <p:sldId id="260" r:id="rId7"/>
    <p:sldId id="263" r:id="rId8"/>
    <p:sldId id="266" r:id="rId9"/>
    <p:sldId id="259" r:id="rId10"/>
    <p:sldId id="264"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F9C51-D6B8-4F34-806F-1BF2C8CFC445}" v="62" dt="2023-07-17T13:54:41.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462" autoAdjust="0"/>
  </p:normalViewPr>
  <p:slideViewPr>
    <p:cSldViewPr snapToGrid="0">
      <p:cViewPr varScale="1">
        <p:scale>
          <a:sx n="45" d="100"/>
          <a:sy n="45" d="100"/>
        </p:scale>
        <p:origin x="8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A90A5-F764-2F77-775B-374C687B4A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D037409-BE89-83EB-2786-6E2DC9BBCC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AA529F-3DDE-4FDF-98F9-7D66892BF420}" type="datetimeFigureOut">
              <a:rPr lang="en-GB" smtClean="0"/>
              <a:t>10/04/2024</a:t>
            </a:fld>
            <a:endParaRPr lang="en-GB"/>
          </a:p>
        </p:txBody>
      </p:sp>
      <p:sp>
        <p:nvSpPr>
          <p:cNvPr id="4" name="Footer Placeholder 3">
            <a:extLst>
              <a:ext uri="{FF2B5EF4-FFF2-40B4-BE49-F238E27FC236}">
                <a16:creationId xmlns:a16="http://schemas.microsoft.com/office/drawing/2014/main" id="{A0E917F5-021E-AE8F-E06F-40340D3834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Created by Pascale Thobois as part of the MTOT project 2023</a:t>
            </a:r>
          </a:p>
        </p:txBody>
      </p:sp>
      <p:sp>
        <p:nvSpPr>
          <p:cNvPr id="5" name="Slide Number Placeholder 4">
            <a:extLst>
              <a:ext uri="{FF2B5EF4-FFF2-40B4-BE49-F238E27FC236}">
                <a16:creationId xmlns:a16="http://schemas.microsoft.com/office/drawing/2014/main" id="{52F50427-AA12-950B-CE95-DC4E92BD13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5FF50-BDEC-48E1-9066-3D741D803A1D}" type="slidenum">
              <a:rPr lang="en-GB" smtClean="0"/>
              <a:t>‹#›</a:t>
            </a:fld>
            <a:endParaRPr lang="en-GB"/>
          </a:p>
        </p:txBody>
      </p:sp>
    </p:spTree>
    <p:extLst>
      <p:ext uri="{BB962C8B-B14F-4D97-AF65-F5344CB8AC3E}">
        <p14:creationId xmlns:p14="http://schemas.microsoft.com/office/powerpoint/2010/main" val="20687033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014CB-D550-4E56-ADC5-6BB396135BAD}" type="datetimeFigureOut">
              <a:rPr lang="en-GB" smtClean="0"/>
              <a:t>10/04/2024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Created by Pascale Thobois as part of the MTOT project 2023</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0F3C4-F297-4F54-8DAE-4B00032A5CCC}" type="slidenum">
              <a:rPr lang="en-GB" smtClean="0"/>
              <a:t>‹#›</a:t>
            </a:fld>
            <a:endParaRPr lang="en-GB"/>
          </a:p>
        </p:txBody>
      </p:sp>
    </p:spTree>
    <p:extLst>
      <p:ext uri="{BB962C8B-B14F-4D97-AF65-F5344CB8AC3E}">
        <p14:creationId xmlns:p14="http://schemas.microsoft.com/office/powerpoint/2010/main" val="144707017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20F3C4-F297-4F54-8DAE-4B00032A5CCC}" type="slidenum">
              <a:rPr lang="en-GB" smtClean="0"/>
              <a:t>1</a:t>
            </a:fld>
            <a:endParaRPr lang="en-GB"/>
          </a:p>
        </p:txBody>
      </p:sp>
      <p:sp>
        <p:nvSpPr>
          <p:cNvPr id="6" name="Footer Placeholder 5">
            <a:extLst>
              <a:ext uri="{FF2B5EF4-FFF2-40B4-BE49-F238E27FC236}">
                <a16:creationId xmlns:a16="http://schemas.microsoft.com/office/drawing/2014/main" id="{9E4A1A14-ED8A-8A84-699B-42A2F208D5D6}"/>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170292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Ode’s to class. </a:t>
            </a:r>
          </a:p>
          <a:p>
            <a:r>
              <a:rPr lang="en-GB" dirty="0"/>
              <a:t>Some children may already be familiar with what and Ode is – see if they can name any well-known odes.</a:t>
            </a:r>
          </a:p>
          <a:p>
            <a:r>
              <a:rPr lang="en-GB" dirty="0"/>
              <a:t>The main purpose of an Ode is to celebrate the authors love for the subject and will include big, bold and flamboyant language that pulls the listener in. </a:t>
            </a:r>
          </a:p>
          <a:p>
            <a:endParaRPr lang="en-GB" dirty="0"/>
          </a:p>
          <a:p>
            <a:r>
              <a:rPr lang="en-GB" dirty="0"/>
              <a:t>Children struggling to build big emotions / convey passionate emotions?</a:t>
            </a:r>
          </a:p>
          <a:p>
            <a:r>
              <a:rPr lang="en-GB" dirty="0"/>
              <a:t>Have children play a game of emotion charades to get them to understand the that the poems are to be performed. Children should be given an emotion and they have to enact it without any words (can use sounds if needed). Challenge students by using synonyms for different emotions (building vocabulary). </a:t>
            </a:r>
            <a:r>
              <a:rPr lang="en-GB" b="1" dirty="0"/>
              <a:t>NB: </a:t>
            </a:r>
            <a:r>
              <a:rPr lang="en-GB" b="0" dirty="0"/>
              <a:t>Include words in different languages. </a:t>
            </a:r>
          </a:p>
          <a:p>
            <a:endParaRPr lang="en-GB" dirty="0"/>
          </a:p>
          <a:p>
            <a:r>
              <a:rPr lang="en-GB" dirty="0"/>
              <a:t>E.g., </a:t>
            </a:r>
          </a:p>
          <a:p>
            <a:r>
              <a:rPr lang="en-GB" dirty="0"/>
              <a:t>Exhilarated (excited), Ecstatic (overjoyed), Jubilant (triumphant), Devastated (very sad), Mournful (weepy) etc. </a:t>
            </a:r>
          </a:p>
          <a:p>
            <a:endParaRPr lang="en-GB" dirty="0"/>
          </a:p>
          <a:p>
            <a:r>
              <a:rPr lang="en-GB" b="1" dirty="0"/>
              <a:t>OR</a:t>
            </a:r>
          </a:p>
          <a:p>
            <a:r>
              <a:rPr lang="en-GB" b="0" dirty="0"/>
              <a:t>Give students a simple emotion and then students can be given ‘extra points’ for different synonyms. </a:t>
            </a:r>
          </a:p>
          <a:p>
            <a:endParaRPr lang="en-GB" dirty="0"/>
          </a:p>
          <a:p>
            <a:endParaRPr lang="en-GB" dirty="0"/>
          </a:p>
        </p:txBody>
      </p:sp>
      <p:sp>
        <p:nvSpPr>
          <p:cNvPr id="4" name="Slide Number Placeholder 3"/>
          <p:cNvSpPr>
            <a:spLocks noGrp="1"/>
          </p:cNvSpPr>
          <p:nvPr>
            <p:ph type="sldNum" sz="quarter" idx="5"/>
          </p:nvPr>
        </p:nvSpPr>
        <p:spPr/>
        <p:txBody>
          <a:bodyPr/>
          <a:lstStyle/>
          <a:p>
            <a:fld id="{7F20F3C4-F297-4F54-8DAE-4B00032A5CCC}" type="slidenum">
              <a:rPr lang="en-GB" smtClean="0"/>
              <a:t>2</a:t>
            </a:fld>
            <a:endParaRPr lang="en-GB"/>
          </a:p>
        </p:txBody>
      </p:sp>
      <p:sp>
        <p:nvSpPr>
          <p:cNvPr id="6" name="Footer Placeholder 5">
            <a:extLst>
              <a:ext uri="{FF2B5EF4-FFF2-40B4-BE49-F238E27FC236}">
                <a16:creationId xmlns:a16="http://schemas.microsoft.com/office/drawing/2014/main" id="{144BCB7D-22BD-3412-53C3-C3F7BA05B808}"/>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239321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endParaRPr lang="en-GB" b="0" dirty="0"/>
          </a:p>
          <a:p>
            <a:r>
              <a:rPr lang="en-GB" b="0" dirty="0"/>
              <a:t>Ask children to create a list of things they would confess their love for.</a:t>
            </a:r>
          </a:p>
          <a:p>
            <a:r>
              <a:rPr lang="en-GB" b="0" dirty="0"/>
              <a:t>You could take 5 minutes gathering ideas from children as a whole and then give them 10 minutes to pick 2-3 subjects and list out a range of reasons as to why they love something. They will use this later when creating their own ode, encourage them to use personification, similes, metaphors etc (this will explained later and they can add to their lists at any point during the session). </a:t>
            </a:r>
            <a:endParaRPr lang="en-GB" b="1" dirty="0"/>
          </a:p>
          <a:p>
            <a:endParaRPr lang="en-GB" dirty="0"/>
          </a:p>
          <a:p>
            <a:endParaRPr lang="en-GB" dirty="0"/>
          </a:p>
          <a:p>
            <a:r>
              <a:rPr lang="en-GB" dirty="0"/>
              <a:t>Possible other ideas: </a:t>
            </a:r>
          </a:p>
          <a:p>
            <a:endParaRPr lang="en-GB" dirty="0"/>
          </a:p>
          <a:p>
            <a:r>
              <a:rPr lang="en-GB" b="0" dirty="0">
                <a:effectLst/>
              </a:rPr>
              <a:t>Favourite time of day (a specific hour, dusk, dawn, etc.)</a:t>
            </a:r>
          </a:p>
          <a:p>
            <a:r>
              <a:rPr lang="en-GB" b="0" dirty="0">
                <a:effectLst/>
              </a:rPr>
              <a:t>Favourite food made by someone for you</a:t>
            </a:r>
          </a:p>
          <a:p>
            <a:r>
              <a:rPr lang="en-GB" b="0" dirty="0">
                <a:effectLst/>
              </a:rPr>
              <a:t>Favourite spot in the neighbourhood</a:t>
            </a:r>
          </a:p>
          <a:p>
            <a:r>
              <a:rPr lang="en-GB" b="0" dirty="0">
                <a:effectLst/>
              </a:rPr>
              <a:t>Favourite spot in the city</a:t>
            </a:r>
          </a:p>
          <a:p>
            <a:r>
              <a:rPr lang="en-GB" b="0" dirty="0">
                <a:effectLst/>
              </a:rPr>
              <a:t>Favourite day of the week</a:t>
            </a:r>
          </a:p>
          <a:p>
            <a:r>
              <a:rPr lang="en-GB" b="0" dirty="0">
                <a:effectLst/>
              </a:rPr>
              <a:t>Favourite season</a:t>
            </a:r>
          </a:p>
          <a:p>
            <a:r>
              <a:rPr lang="en-GB" b="0" dirty="0">
                <a:effectLst/>
              </a:rPr>
              <a:t>Favourite subject in school</a:t>
            </a:r>
          </a:p>
          <a:p>
            <a:r>
              <a:rPr lang="en-GB" b="0" dirty="0">
                <a:effectLst/>
              </a:rPr>
              <a:t>Name an idiosyncrasy you have</a:t>
            </a:r>
          </a:p>
          <a:p>
            <a:r>
              <a:rPr lang="en-GB" b="0" dirty="0">
                <a:effectLst/>
              </a:rPr>
              <a:t>Name what you do on </a:t>
            </a:r>
            <a:r>
              <a:rPr lang="en-GB" b="0" dirty="0" err="1">
                <a:effectLst/>
              </a:rPr>
              <a:t>saturday</a:t>
            </a:r>
            <a:r>
              <a:rPr lang="en-GB" b="0" dirty="0">
                <a:effectLst/>
              </a:rPr>
              <a:t> night</a:t>
            </a:r>
          </a:p>
          <a:p>
            <a:r>
              <a:rPr lang="en-GB" b="0" dirty="0">
                <a:effectLst/>
              </a:rPr>
              <a:t>Favourite family ritual</a:t>
            </a:r>
          </a:p>
          <a:p>
            <a:r>
              <a:rPr lang="en-GB" b="0" dirty="0">
                <a:effectLst/>
              </a:rPr>
              <a:t>Favourite thing on your city’s calendar</a:t>
            </a:r>
          </a:p>
          <a:p>
            <a:r>
              <a:rPr lang="en-GB" b="0" dirty="0">
                <a:effectLst/>
              </a:rPr>
              <a:t>Favourite slang</a:t>
            </a:r>
          </a:p>
          <a:p>
            <a:r>
              <a:rPr lang="en-GB" b="0" dirty="0">
                <a:effectLst/>
              </a:rPr>
              <a:t>Something you leave the house with everyday</a:t>
            </a:r>
          </a:p>
          <a:p>
            <a:r>
              <a:rPr lang="en-GB" b="0" dirty="0">
                <a:effectLst/>
              </a:rPr>
              <a:t>Favourite item of clothing when you want to look fresh</a:t>
            </a:r>
          </a:p>
          <a:p>
            <a:endParaRPr lang="en-GB" b="0" dirty="0">
              <a:effectLst/>
            </a:endParaRPr>
          </a:p>
          <a:p>
            <a:br>
              <a:rPr lang="en-GB" b="0" dirty="0">
                <a:effectLst/>
              </a:rPr>
            </a:br>
            <a:endParaRPr lang="en-GB" dirty="0"/>
          </a:p>
        </p:txBody>
      </p:sp>
      <p:sp>
        <p:nvSpPr>
          <p:cNvPr id="4" name="Slide Number Placeholder 3"/>
          <p:cNvSpPr>
            <a:spLocks noGrp="1"/>
          </p:cNvSpPr>
          <p:nvPr>
            <p:ph type="sldNum" sz="quarter" idx="5"/>
          </p:nvPr>
        </p:nvSpPr>
        <p:spPr/>
        <p:txBody>
          <a:bodyPr/>
          <a:lstStyle/>
          <a:p>
            <a:fld id="{7F20F3C4-F297-4F54-8DAE-4B00032A5CCC}" type="slidenum">
              <a:rPr lang="en-GB" smtClean="0"/>
              <a:t>3</a:t>
            </a:fld>
            <a:endParaRPr lang="en-GB"/>
          </a:p>
        </p:txBody>
      </p:sp>
      <p:sp>
        <p:nvSpPr>
          <p:cNvPr id="6" name="Footer Placeholder 5">
            <a:extLst>
              <a:ext uri="{FF2B5EF4-FFF2-40B4-BE49-F238E27FC236}">
                <a16:creationId xmlns:a16="http://schemas.microsoft.com/office/drawing/2014/main" id="{CB3FC5B8-F9C0-4D3C-4203-FB33EB19E010}"/>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81458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following ode to children once they have been presented the poem. </a:t>
            </a:r>
          </a:p>
          <a:p>
            <a:r>
              <a:rPr lang="en-GB" dirty="0"/>
              <a:t>What is the poem about?</a:t>
            </a:r>
          </a:p>
          <a:p>
            <a:r>
              <a:rPr lang="en-GB" dirty="0"/>
              <a:t>How do you feel the author feels about the subject?</a:t>
            </a:r>
          </a:p>
          <a:p>
            <a:r>
              <a:rPr lang="en-GB" dirty="0"/>
              <a:t>What is the subject?</a:t>
            </a:r>
          </a:p>
          <a:p>
            <a:endParaRPr lang="en-GB" dirty="0"/>
          </a:p>
          <a:p>
            <a:r>
              <a:rPr lang="en-GB" dirty="0"/>
              <a:t>Have children highlight the following features: </a:t>
            </a:r>
          </a:p>
          <a:p>
            <a:endParaRPr lang="en-GB" dirty="0"/>
          </a:p>
          <a:p>
            <a:r>
              <a:rPr lang="en-GB" sz="1200" dirty="0"/>
              <a:t>Personification</a:t>
            </a:r>
          </a:p>
          <a:p>
            <a:r>
              <a:rPr lang="en-GB" sz="1200" dirty="0"/>
              <a:t>Similes</a:t>
            </a:r>
          </a:p>
          <a:p>
            <a:r>
              <a:rPr lang="en-GB" sz="1200" dirty="0"/>
              <a:t>Metaphors</a:t>
            </a:r>
          </a:p>
          <a:p>
            <a:r>
              <a:rPr lang="en-GB" sz="1200" dirty="0"/>
              <a:t>Alliteration </a:t>
            </a:r>
          </a:p>
          <a:p>
            <a:r>
              <a:rPr lang="en-GB" sz="1200" dirty="0"/>
              <a:t>Words to show celebration/praise </a:t>
            </a:r>
          </a:p>
          <a:p>
            <a:r>
              <a:rPr lang="en-GB" sz="1200" dirty="0"/>
              <a:t>Powerful adjectives</a:t>
            </a:r>
          </a:p>
          <a:p>
            <a:endParaRPr lang="en-GB" dirty="0"/>
          </a:p>
          <a:p>
            <a:endParaRPr lang="en-GB" dirty="0"/>
          </a:p>
        </p:txBody>
      </p:sp>
      <p:sp>
        <p:nvSpPr>
          <p:cNvPr id="4" name="Slide Number Placeholder 3"/>
          <p:cNvSpPr>
            <a:spLocks noGrp="1"/>
          </p:cNvSpPr>
          <p:nvPr>
            <p:ph type="sldNum" sz="quarter" idx="5"/>
          </p:nvPr>
        </p:nvSpPr>
        <p:spPr/>
        <p:txBody>
          <a:bodyPr/>
          <a:lstStyle/>
          <a:p>
            <a:fld id="{7F20F3C4-F297-4F54-8DAE-4B00032A5CCC}" type="slidenum">
              <a:rPr lang="en-GB" smtClean="0"/>
              <a:t>5</a:t>
            </a:fld>
            <a:endParaRPr lang="en-GB"/>
          </a:p>
        </p:txBody>
      </p:sp>
      <p:sp>
        <p:nvSpPr>
          <p:cNvPr id="6" name="Footer Placeholder 5">
            <a:extLst>
              <a:ext uri="{FF2B5EF4-FFF2-40B4-BE49-F238E27FC236}">
                <a16:creationId xmlns:a16="http://schemas.microsoft.com/office/drawing/2014/main" id="{86ACCBB8-2E1D-A70D-F311-E019B74D9186}"/>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123841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Poem by P. Thobois (creator of ppt – free to use as wanted)</a:t>
            </a:r>
          </a:p>
          <a:p>
            <a:endParaRPr lang="en-GB" dirty="0"/>
          </a:p>
          <a:p>
            <a:r>
              <a:rPr lang="en-GB" dirty="0"/>
              <a:t>Ask children to see if they can suggest how to uplevel this poem? (Note this poem is slightly restricted because the author has chosen to use a rhyming scheme).</a:t>
            </a:r>
          </a:p>
          <a:p>
            <a:r>
              <a:rPr lang="en-GB" dirty="0"/>
              <a:t>Can you think of a metaphor to replace a simile?</a:t>
            </a:r>
          </a:p>
          <a:p>
            <a:endParaRPr lang="en-GB" dirty="0"/>
          </a:p>
          <a:p>
            <a:endParaRPr lang="en-GB" dirty="0"/>
          </a:p>
        </p:txBody>
      </p:sp>
      <p:sp>
        <p:nvSpPr>
          <p:cNvPr id="4" name="Slide Number Placeholder 3"/>
          <p:cNvSpPr>
            <a:spLocks noGrp="1"/>
          </p:cNvSpPr>
          <p:nvPr>
            <p:ph type="sldNum" sz="quarter" idx="5"/>
          </p:nvPr>
        </p:nvSpPr>
        <p:spPr/>
        <p:txBody>
          <a:bodyPr/>
          <a:lstStyle/>
          <a:p>
            <a:fld id="{7F20F3C4-F297-4F54-8DAE-4B00032A5CCC}" type="slidenum">
              <a:rPr lang="en-GB" smtClean="0"/>
              <a:t>6</a:t>
            </a:fld>
            <a:endParaRPr lang="en-GB"/>
          </a:p>
        </p:txBody>
      </p:sp>
      <p:sp>
        <p:nvSpPr>
          <p:cNvPr id="6" name="Footer Placeholder 5">
            <a:extLst>
              <a:ext uri="{FF2B5EF4-FFF2-40B4-BE49-F238E27FC236}">
                <a16:creationId xmlns:a16="http://schemas.microsoft.com/office/drawing/2014/main" id="{ED0C9DB8-32AC-D353-FB78-E5A78F52A003}"/>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276244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Poem by P. Thobois (creator of ppt – free to use as wanted)</a:t>
            </a:r>
          </a:p>
          <a:p>
            <a:endParaRPr lang="en-GB" dirty="0"/>
          </a:p>
          <a:p>
            <a:r>
              <a:rPr lang="en-GB" dirty="0"/>
              <a:t>Yellow – Subject and opener</a:t>
            </a:r>
          </a:p>
          <a:p>
            <a:r>
              <a:rPr lang="en-GB" dirty="0"/>
              <a:t>Green – Simile</a:t>
            </a:r>
          </a:p>
          <a:p>
            <a:r>
              <a:rPr lang="en-GB" dirty="0"/>
              <a:t>Blue – Personification</a:t>
            </a:r>
          </a:p>
          <a:p>
            <a:r>
              <a:rPr lang="en-GB" dirty="0"/>
              <a:t>Purple – Words to convey emotion</a:t>
            </a:r>
          </a:p>
          <a:p>
            <a:endParaRPr lang="en-GB" dirty="0"/>
          </a:p>
          <a:p>
            <a:r>
              <a:rPr lang="en-GB" dirty="0"/>
              <a:t>Ask children to see if they can suggest how to uplevel this poem? (Note this poem is slightly restricted because the author has chosen to use a rhyming scheme).</a:t>
            </a:r>
          </a:p>
          <a:p>
            <a:r>
              <a:rPr lang="en-GB" dirty="0"/>
              <a:t>Can you think of a metaphor to replace a simile?</a:t>
            </a:r>
          </a:p>
          <a:p>
            <a:endParaRPr lang="en-GB" dirty="0"/>
          </a:p>
          <a:p>
            <a:endParaRPr lang="en-GB" dirty="0"/>
          </a:p>
        </p:txBody>
      </p:sp>
      <p:sp>
        <p:nvSpPr>
          <p:cNvPr id="4" name="Slide Number Placeholder 3"/>
          <p:cNvSpPr>
            <a:spLocks noGrp="1"/>
          </p:cNvSpPr>
          <p:nvPr>
            <p:ph type="sldNum" sz="quarter" idx="5"/>
          </p:nvPr>
        </p:nvSpPr>
        <p:spPr/>
        <p:txBody>
          <a:bodyPr/>
          <a:lstStyle/>
          <a:p>
            <a:fld id="{7F20F3C4-F297-4F54-8DAE-4B00032A5CCC}" type="slidenum">
              <a:rPr lang="en-GB" smtClean="0"/>
              <a:t>7</a:t>
            </a:fld>
            <a:endParaRPr lang="en-GB"/>
          </a:p>
        </p:txBody>
      </p:sp>
      <p:sp>
        <p:nvSpPr>
          <p:cNvPr id="6" name="Footer Placeholder 5">
            <a:extLst>
              <a:ext uri="{FF2B5EF4-FFF2-40B4-BE49-F238E27FC236}">
                <a16:creationId xmlns:a16="http://schemas.microsoft.com/office/drawing/2014/main" id="{8866DFD4-26FD-5994-5A54-69C08FB4287A}"/>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364196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Dependant on the subject children want to write about they can use the following stem sentences to help structure each stanza. </a:t>
            </a:r>
          </a:p>
          <a:p>
            <a:r>
              <a:rPr lang="en-GB" dirty="0"/>
              <a:t>As a general rule, keep 4 lines to a stanza and the first stanza must introduce the subject and the last stanza must round off on the whole admiration for the subject. </a:t>
            </a:r>
          </a:p>
        </p:txBody>
      </p:sp>
      <p:sp>
        <p:nvSpPr>
          <p:cNvPr id="4" name="Slide Number Placeholder 3"/>
          <p:cNvSpPr>
            <a:spLocks noGrp="1"/>
          </p:cNvSpPr>
          <p:nvPr>
            <p:ph type="sldNum" sz="quarter" idx="5"/>
          </p:nvPr>
        </p:nvSpPr>
        <p:spPr/>
        <p:txBody>
          <a:bodyPr/>
          <a:lstStyle/>
          <a:p>
            <a:fld id="{7F20F3C4-F297-4F54-8DAE-4B00032A5CCC}" type="slidenum">
              <a:rPr lang="en-GB" smtClean="0"/>
              <a:t>9</a:t>
            </a:fld>
            <a:endParaRPr lang="en-GB"/>
          </a:p>
        </p:txBody>
      </p:sp>
      <p:sp>
        <p:nvSpPr>
          <p:cNvPr id="6" name="Footer Placeholder 5">
            <a:extLst>
              <a:ext uri="{FF2B5EF4-FFF2-40B4-BE49-F238E27FC236}">
                <a16:creationId xmlns:a16="http://schemas.microsoft.com/office/drawing/2014/main" id="{4B9F57DE-A34A-B3D8-297B-FF63DF97ECA6}"/>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210707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for how you can support students by giving them stem sentences in different languages to help them structure their poems. </a:t>
            </a:r>
          </a:p>
        </p:txBody>
      </p:sp>
      <p:sp>
        <p:nvSpPr>
          <p:cNvPr id="4" name="Slide Number Placeholder 3"/>
          <p:cNvSpPr>
            <a:spLocks noGrp="1"/>
          </p:cNvSpPr>
          <p:nvPr>
            <p:ph type="sldNum" sz="quarter" idx="5"/>
          </p:nvPr>
        </p:nvSpPr>
        <p:spPr/>
        <p:txBody>
          <a:bodyPr/>
          <a:lstStyle/>
          <a:p>
            <a:fld id="{7F20F3C4-F297-4F54-8DAE-4B00032A5CCC}" type="slidenum">
              <a:rPr lang="en-GB" smtClean="0"/>
              <a:t>11</a:t>
            </a:fld>
            <a:endParaRPr lang="en-GB"/>
          </a:p>
        </p:txBody>
      </p:sp>
      <p:sp>
        <p:nvSpPr>
          <p:cNvPr id="6" name="Footer Placeholder 5">
            <a:extLst>
              <a:ext uri="{FF2B5EF4-FFF2-40B4-BE49-F238E27FC236}">
                <a16:creationId xmlns:a16="http://schemas.microsoft.com/office/drawing/2014/main" id="{B5A68C3D-B5E2-585B-437D-FF4504928792}"/>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408098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19B4A6-E3D5-41D9-AB60-642905E8D0BF}" type="datetime1">
              <a:rPr lang="en-GB" smtClean="0"/>
              <a:t>10/04/2024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10061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2CB74-F3C8-4835-B5F9-BE7FBDA1C23C}" type="datetime1">
              <a:rPr lang="en-GB" smtClean="0"/>
              <a:t>10/04/2024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29840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8B7C72-B438-4A5A-A785-6523F786DA49}" type="datetime1">
              <a:rPr lang="en-GB" smtClean="0"/>
              <a:t>10/04/2024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BAD071BD-557F-465C-98C3-A470BAA4E3E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9342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4DAE47-9D95-47B0-B2A5-BA8BC26D3608}" type="datetime1">
              <a:rPr lang="en-GB" smtClean="0"/>
              <a:t>10/04/2024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209309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E406E-465E-4EFC-B991-C7A94653932E}" type="datetime1">
              <a:rPr lang="en-GB" smtClean="0"/>
              <a:t>10/04/2024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BAD071BD-557F-465C-98C3-A470BAA4E3E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509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E1926-5E65-4A32-8179-EE474CDB7206}" type="datetime1">
              <a:rPr lang="en-GB" smtClean="0"/>
              <a:t>10/04/2024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37166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544738-F22C-40A1-B678-E4D3F79E7FC4}" type="datetime1">
              <a:rPr lang="en-GB" smtClean="0"/>
              <a:t>10/04/2024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2723487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78BA2-A4FC-4AF3-82E1-1F84207E637C}" type="datetime1">
              <a:rPr lang="en-GB" smtClean="0"/>
              <a:t>10/04/2024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31266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5CE33B-F4CD-43F3-88E1-C313CE83C317}" type="datetime1">
              <a:rPr lang="en-GB" smtClean="0"/>
              <a:t>10/04/2024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70617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74931E-D67D-444D-9990-51AA7FDD7110}" type="datetime1">
              <a:rPr lang="en-GB" smtClean="0"/>
              <a:t>10/04/2024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44293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99FD08-E094-4017-A5CF-8EBD69714D50}" type="datetime1">
              <a:rPr lang="en-GB" smtClean="0"/>
              <a:t>10/04/2024</a:t>
            </a:fld>
            <a:endParaRPr lang="en-GB"/>
          </a:p>
        </p:txBody>
      </p:sp>
      <p:sp>
        <p:nvSpPr>
          <p:cNvPr id="6" name="Footer Placeholder 5"/>
          <p:cNvSpPr>
            <a:spLocks noGrp="1"/>
          </p:cNvSpPr>
          <p:nvPr>
            <p:ph type="ftr" sz="quarter" idx="11"/>
          </p:nvPr>
        </p:nvSpPr>
        <p:spPr/>
        <p:txBody>
          <a:bodyPr/>
          <a:lstStyle/>
          <a:p>
            <a:r>
              <a:rPr lang="en-GB"/>
              <a:t>Created by Pascale Thobois as part of the MTOT project 2023</a:t>
            </a:r>
          </a:p>
        </p:txBody>
      </p:sp>
      <p:sp>
        <p:nvSpPr>
          <p:cNvPr id="7" name="Slide Number Placeholder 6"/>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291068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A7876A-A750-4781-B762-3934EB0D364B}" type="datetime1">
              <a:rPr lang="en-GB" smtClean="0"/>
              <a:t>10/04/2024</a:t>
            </a:fld>
            <a:endParaRPr lang="en-GB"/>
          </a:p>
        </p:txBody>
      </p:sp>
      <p:sp>
        <p:nvSpPr>
          <p:cNvPr id="8" name="Footer Placeholder 7"/>
          <p:cNvSpPr>
            <a:spLocks noGrp="1"/>
          </p:cNvSpPr>
          <p:nvPr>
            <p:ph type="ftr" sz="quarter" idx="11"/>
          </p:nvPr>
        </p:nvSpPr>
        <p:spPr/>
        <p:txBody>
          <a:bodyPr/>
          <a:lstStyle/>
          <a:p>
            <a:r>
              <a:rPr lang="en-GB"/>
              <a:t>Created by Pascale Thobois as part of the MTOT project 2023</a:t>
            </a:r>
          </a:p>
        </p:txBody>
      </p:sp>
      <p:sp>
        <p:nvSpPr>
          <p:cNvPr id="9" name="Slide Number Placeholder 8"/>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41225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72C968-DB49-42F6-828C-7D01B1651248}" type="datetime1">
              <a:rPr lang="en-GB" smtClean="0"/>
              <a:t>10/04/2024</a:t>
            </a:fld>
            <a:endParaRPr lang="en-GB"/>
          </a:p>
        </p:txBody>
      </p:sp>
      <p:sp>
        <p:nvSpPr>
          <p:cNvPr id="4" name="Footer Placeholder 3"/>
          <p:cNvSpPr>
            <a:spLocks noGrp="1"/>
          </p:cNvSpPr>
          <p:nvPr>
            <p:ph type="ftr" sz="quarter" idx="11"/>
          </p:nvPr>
        </p:nvSpPr>
        <p:spPr/>
        <p:txBody>
          <a:bodyPr/>
          <a:lstStyle/>
          <a:p>
            <a:r>
              <a:rPr lang="en-GB"/>
              <a:t>Created by Pascale Thobois as part of the MTOT project 2023</a:t>
            </a:r>
          </a:p>
        </p:txBody>
      </p:sp>
      <p:sp>
        <p:nvSpPr>
          <p:cNvPr id="5" name="Slide Number Placeholder 4"/>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13171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2AC32-A135-4058-BD2B-9CFB4611CFD0}" type="datetime1">
              <a:rPr lang="en-GB" smtClean="0"/>
              <a:t>10/04/2024</a:t>
            </a:fld>
            <a:endParaRPr lang="en-GB"/>
          </a:p>
        </p:txBody>
      </p:sp>
      <p:sp>
        <p:nvSpPr>
          <p:cNvPr id="3" name="Footer Placeholder 2"/>
          <p:cNvSpPr>
            <a:spLocks noGrp="1"/>
          </p:cNvSpPr>
          <p:nvPr>
            <p:ph type="ftr" sz="quarter" idx="11"/>
          </p:nvPr>
        </p:nvSpPr>
        <p:spPr/>
        <p:txBody>
          <a:bodyPr/>
          <a:lstStyle/>
          <a:p>
            <a:r>
              <a:rPr lang="en-GB"/>
              <a:t>Created by Pascale Thobois as part of the MTOT project 2023</a:t>
            </a:r>
          </a:p>
        </p:txBody>
      </p:sp>
      <p:sp>
        <p:nvSpPr>
          <p:cNvPr id="4" name="Slide Number Placeholder 3"/>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80006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A69922-3F6A-49C2-B2E1-D20F28FBA2F7}" type="datetime1">
              <a:rPr lang="en-GB" smtClean="0"/>
              <a:t>10/04/2024</a:t>
            </a:fld>
            <a:endParaRPr lang="en-GB"/>
          </a:p>
        </p:txBody>
      </p:sp>
      <p:sp>
        <p:nvSpPr>
          <p:cNvPr id="6" name="Footer Placeholder 5"/>
          <p:cNvSpPr>
            <a:spLocks noGrp="1"/>
          </p:cNvSpPr>
          <p:nvPr>
            <p:ph type="ftr" sz="quarter" idx="11"/>
          </p:nvPr>
        </p:nvSpPr>
        <p:spPr/>
        <p:txBody>
          <a:bodyPr/>
          <a:lstStyle/>
          <a:p>
            <a:r>
              <a:rPr lang="en-GB"/>
              <a:t>Created by Pascale Thobois as part of the MTOT project 2023</a:t>
            </a:r>
          </a:p>
        </p:txBody>
      </p:sp>
      <p:sp>
        <p:nvSpPr>
          <p:cNvPr id="7" name="Slide Number Placeholder 6"/>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138581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64300E-CF22-475D-A7D5-3164C1545AD9}" type="datetime1">
              <a:rPr lang="en-GB" smtClean="0"/>
              <a:t>10/04/2024</a:t>
            </a:fld>
            <a:endParaRPr lang="en-GB"/>
          </a:p>
        </p:txBody>
      </p:sp>
      <p:sp>
        <p:nvSpPr>
          <p:cNvPr id="6" name="Footer Placeholder 5"/>
          <p:cNvSpPr>
            <a:spLocks noGrp="1"/>
          </p:cNvSpPr>
          <p:nvPr>
            <p:ph type="ftr" sz="quarter" idx="11"/>
          </p:nvPr>
        </p:nvSpPr>
        <p:spPr/>
        <p:txBody>
          <a:bodyPr/>
          <a:lstStyle/>
          <a:p>
            <a:r>
              <a:rPr lang="en-GB"/>
              <a:t>Created by Pascale Thobois as part of the MTOT project 2023</a:t>
            </a:r>
          </a:p>
        </p:txBody>
      </p:sp>
      <p:sp>
        <p:nvSpPr>
          <p:cNvPr id="7" name="Slide Number Placeholder 6"/>
          <p:cNvSpPr>
            <a:spLocks noGrp="1"/>
          </p:cNvSpPr>
          <p:nvPr>
            <p:ph type="sldNum" sz="quarter" idx="12"/>
          </p:nvPr>
        </p:nvSpPr>
        <p:spPr/>
        <p:txBody>
          <a:bodyPr/>
          <a:lstStyle/>
          <a:p>
            <a:fld id="{BAD071BD-557F-465C-98C3-A470BAA4E3E5}" type="slidenum">
              <a:rPr lang="en-GB" smtClean="0"/>
              <a:t>‹#›</a:t>
            </a:fld>
            <a:endParaRPr lang="en-GB"/>
          </a:p>
        </p:txBody>
      </p:sp>
    </p:spTree>
    <p:extLst>
      <p:ext uri="{BB962C8B-B14F-4D97-AF65-F5344CB8AC3E}">
        <p14:creationId xmlns:p14="http://schemas.microsoft.com/office/powerpoint/2010/main" val="323095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FF5E28-65EB-47B4-9C1A-CAFB0F71352D}" type="datetime1">
              <a:rPr lang="en-GB" smtClean="0"/>
              <a:t>10/04/2024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Created by Pascale Thobois as part of the MTOT project 2023</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AD071BD-557F-465C-98C3-A470BAA4E3E5}" type="slidenum">
              <a:rPr lang="en-GB" smtClean="0"/>
              <a:t>‹#›</a:t>
            </a:fld>
            <a:endParaRPr lang="en-GB"/>
          </a:p>
        </p:txBody>
      </p:sp>
    </p:spTree>
    <p:extLst>
      <p:ext uri="{BB962C8B-B14F-4D97-AF65-F5344CB8AC3E}">
        <p14:creationId xmlns:p14="http://schemas.microsoft.com/office/powerpoint/2010/main" val="950800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A2B5-E9D6-287B-ED1E-EE42AAE55AB7}"/>
              </a:ext>
            </a:extLst>
          </p:cNvPr>
          <p:cNvSpPr>
            <a:spLocks noGrp="1"/>
          </p:cNvSpPr>
          <p:nvPr>
            <p:ph type="ctrTitle"/>
          </p:nvPr>
        </p:nvSpPr>
        <p:spPr/>
        <p:txBody>
          <a:bodyPr anchor="t"/>
          <a:lstStyle/>
          <a:p>
            <a:pPr algn="l"/>
            <a:r>
              <a:rPr lang="en-GB" dirty="0"/>
              <a:t>An Ode to …</a:t>
            </a:r>
          </a:p>
        </p:txBody>
      </p:sp>
      <p:sp>
        <p:nvSpPr>
          <p:cNvPr id="3" name="Subtitle 2">
            <a:extLst>
              <a:ext uri="{FF2B5EF4-FFF2-40B4-BE49-F238E27FC236}">
                <a16:creationId xmlns:a16="http://schemas.microsoft.com/office/drawing/2014/main" id="{3001FAF5-A29C-B41B-862A-3D45A02A06F6}"/>
              </a:ext>
            </a:extLst>
          </p:cNvPr>
          <p:cNvSpPr>
            <a:spLocks noGrp="1"/>
          </p:cNvSpPr>
          <p:nvPr>
            <p:ph type="subTitle" idx="1"/>
          </p:nvPr>
        </p:nvSpPr>
        <p:spPr>
          <a:xfrm>
            <a:off x="3703832" y="3429000"/>
            <a:ext cx="3373405" cy="1096899"/>
          </a:xfrm>
        </p:spPr>
        <p:txBody>
          <a:bodyPr anchor="ctr"/>
          <a:lstStyle/>
          <a:p>
            <a:pPr algn="l"/>
            <a:r>
              <a:rPr lang="en-GB" dirty="0"/>
              <a:t>Suitable for KS2/3</a:t>
            </a:r>
          </a:p>
        </p:txBody>
      </p:sp>
      <p:pic>
        <p:nvPicPr>
          <p:cNvPr id="4" name="Picture 3">
            <a:extLst>
              <a:ext uri="{FF2B5EF4-FFF2-40B4-BE49-F238E27FC236}">
                <a16:creationId xmlns:a16="http://schemas.microsoft.com/office/drawing/2014/main" id="{CD625773-71E6-61C5-A0D8-7B1622C914D9}"/>
              </a:ext>
            </a:extLst>
          </p:cNvPr>
          <p:cNvPicPr>
            <a:picLocks noChangeAspect="1"/>
          </p:cNvPicPr>
          <p:nvPr/>
        </p:nvPicPr>
        <p:blipFill>
          <a:blip r:embed="rId3"/>
          <a:stretch>
            <a:fillRect/>
          </a:stretch>
        </p:blipFill>
        <p:spPr>
          <a:xfrm>
            <a:off x="8208896" y="0"/>
            <a:ext cx="3983104" cy="1515142"/>
          </a:xfrm>
          <a:prstGeom prst="rect">
            <a:avLst/>
          </a:prstGeom>
        </p:spPr>
      </p:pic>
      <p:sp>
        <p:nvSpPr>
          <p:cNvPr id="7" name="Footer Placeholder 6">
            <a:extLst>
              <a:ext uri="{FF2B5EF4-FFF2-40B4-BE49-F238E27FC236}">
                <a16:creationId xmlns:a16="http://schemas.microsoft.com/office/drawing/2014/main" id="{F4C6E1CD-02C5-692C-F526-1ECD1A440B55}"/>
              </a:ext>
            </a:extLst>
          </p:cNvPr>
          <p:cNvSpPr>
            <a:spLocks noGrp="1"/>
          </p:cNvSpPr>
          <p:nvPr>
            <p:ph type="ftr" sz="quarter" idx="11"/>
          </p:nvPr>
        </p:nvSpPr>
        <p:spPr>
          <a:xfrm>
            <a:off x="134409" y="6419187"/>
            <a:ext cx="6297612" cy="365125"/>
          </a:xfrm>
        </p:spPr>
        <p:txBody>
          <a:bodyPr/>
          <a:lstStyle/>
          <a:p>
            <a:r>
              <a:rPr lang="en-GB"/>
              <a:t>Created by Pascale Thobois as part of the MTOT project 2023</a:t>
            </a:r>
          </a:p>
        </p:txBody>
      </p:sp>
    </p:spTree>
    <p:extLst>
      <p:ext uri="{BB962C8B-B14F-4D97-AF65-F5344CB8AC3E}">
        <p14:creationId xmlns:p14="http://schemas.microsoft.com/office/powerpoint/2010/main" val="3030764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29F8-9A60-13C5-CEFE-F56A92ACACF4}"/>
              </a:ext>
            </a:extLst>
          </p:cNvPr>
          <p:cNvSpPr>
            <a:spLocks noGrp="1"/>
          </p:cNvSpPr>
          <p:nvPr>
            <p:ph type="title"/>
          </p:nvPr>
        </p:nvSpPr>
        <p:spPr>
          <a:xfrm>
            <a:off x="677334" y="481009"/>
            <a:ext cx="8596668" cy="1320800"/>
          </a:xfrm>
        </p:spPr>
        <p:txBody>
          <a:bodyPr/>
          <a:lstStyle/>
          <a:p>
            <a:r>
              <a:rPr lang="en-GB" dirty="0"/>
              <a:t>Translating </a:t>
            </a:r>
          </a:p>
        </p:txBody>
      </p:sp>
      <p:sp>
        <p:nvSpPr>
          <p:cNvPr id="3" name="Content Placeholder 2">
            <a:extLst>
              <a:ext uri="{FF2B5EF4-FFF2-40B4-BE49-F238E27FC236}">
                <a16:creationId xmlns:a16="http://schemas.microsoft.com/office/drawing/2014/main" id="{EED2F431-2A49-9D91-1332-24DBED9F1CC4}"/>
              </a:ext>
            </a:extLst>
          </p:cNvPr>
          <p:cNvSpPr>
            <a:spLocks noGrp="1"/>
          </p:cNvSpPr>
          <p:nvPr>
            <p:ph idx="1"/>
          </p:nvPr>
        </p:nvSpPr>
        <p:spPr>
          <a:xfrm>
            <a:off x="634471" y="1257294"/>
            <a:ext cx="10252604" cy="5286375"/>
          </a:xfrm>
        </p:spPr>
        <p:txBody>
          <a:bodyPr>
            <a:normAutofit/>
          </a:bodyPr>
          <a:lstStyle/>
          <a:p>
            <a:pPr>
              <a:lnSpc>
                <a:spcPct val="150000"/>
              </a:lnSpc>
            </a:pPr>
            <a:r>
              <a:rPr lang="en-GB" sz="2800" dirty="0"/>
              <a:t>Now you have your poem in one language, try to translate it into another language. Don’t worry if you make a mistake, it can be edited later. </a:t>
            </a:r>
          </a:p>
          <a:p>
            <a:pPr>
              <a:lnSpc>
                <a:spcPct val="150000"/>
              </a:lnSpc>
            </a:pPr>
            <a:r>
              <a:rPr lang="en-GB" sz="2800" dirty="0"/>
              <a:t>Does it fit the original style of your poem?</a:t>
            </a:r>
          </a:p>
          <a:p>
            <a:pPr>
              <a:lnSpc>
                <a:spcPct val="150000"/>
              </a:lnSpc>
            </a:pPr>
            <a:r>
              <a:rPr lang="en-GB" sz="2800" dirty="0"/>
              <a:t>You may need to look up synonyms to help with the flow of your poem.</a:t>
            </a:r>
          </a:p>
          <a:p>
            <a:pPr>
              <a:lnSpc>
                <a:spcPct val="150000"/>
              </a:lnSpc>
            </a:pPr>
            <a:r>
              <a:rPr lang="en-GB" sz="2800" dirty="0"/>
              <a:t>You may need a bilingual dictionary to help with translation.</a:t>
            </a:r>
          </a:p>
        </p:txBody>
      </p:sp>
      <p:sp>
        <p:nvSpPr>
          <p:cNvPr id="5" name="Footer Placeholder 4">
            <a:extLst>
              <a:ext uri="{FF2B5EF4-FFF2-40B4-BE49-F238E27FC236}">
                <a16:creationId xmlns:a16="http://schemas.microsoft.com/office/drawing/2014/main" id="{A8E285B6-E659-E1B6-4F42-149431154CCF}"/>
              </a:ext>
            </a:extLst>
          </p:cNvPr>
          <p:cNvSpPr>
            <a:spLocks noGrp="1"/>
          </p:cNvSpPr>
          <p:nvPr>
            <p:ph type="ftr" sz="quarter" idx="11"/>
          </p:nvPr>
        </p:nvSpPr>
        <p:spPr>
          <a:xfrm>
            <a:off x="405871" y="6497641"/>
            <a:ext cx="6297612" cy="365125"/>
          </a:xfrm>
        </p:spPr>
        <p:txBody>
          <a:bodyPr/>
          <a:lstStyle/>
          <a:p>
            <a:r>
              <a:rPr lang="en-GB" dirty="0"/>
              <a:t>Created by Pascale Thobois as part of the MTOT project 2023</a:t>
            </a:r>
          </a:p>
        </p:txBody>
      </p:sp>
    </p:spTree>
    <p:extLst>
      <p:ext uri="{BB962C8B-B14F-4D97-AF65-F5344CB8AC3E}">
        <p14:creationId xmlns:p14="http://schemas.microsoft.com/office/powerpoint/2010/main" val="308375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F2F2-2347-8012-A55F-3DEEDB01D9E4}"/>
              </a:ext>
            </a:extLst>
          </p:cNvPr>
          <p:cNvSpPr>
            <a:spLocks noGrp="1"/>
          </p:cNvSpPr>
          <p:nvPr>
            <p:ph type="title"/>
          </p:nvPr>
        </p:nvSpPr>
        <p:spPr>
          <a:xfrm>
            <a:off x="677334" y="602607"/>
            <a:ext cx="8596668" cy="1320800"/>
          </a:xfrm>
        </p:spPr>
        <p:txBody>
          <a:bodyPr>
            <a:normAutofit/>
          </a:bodyPr>
          <a:lstStyle/>
          <a:p>
            <a:r>
              <a:rPr lang="en-GB" sz="4000" dirty="0"/>
              <a:t>Stem Sentences </a:t>
            </a:r>
            <a:r>
              <a:rPr lang="en-GB" sz="4000" dirty="0" err="1"/>
              <a:t>en</a:t>
            </a:r>
            <a:r>
              <a:rPr lang="en-GB" sz="4000" dirty="0"/>
              <a:t> </a:t>
            </a:r>
            <a:r>
              <a:rPr lang="en-GB" sz="4000" dirty="0" err="1"/>
              <a:t>français</a:t>
            </a:r>
            <a:r>
              <a:rPr lang="en-GB" sz="4000" dirty="0"/>
              <a:t> </a:t>
            </a:r>
            <a:br>
              <a:rPr lang="en-GB" sz="4000" dirty="0"/>
            </a:br>
            <a:endParaRPr lang="en-GB" sz="4000" dirty="0"/>
          </a:p>
        </p:txBody>
      </p:sp>
      <p:sp>
        <p:nvSpPr>
          <p:cNvPr id="4" name="Content Placeholder 2">
            <a:extLst>
              <a:ext uri="{FF2B5EF4-FFF2-40B4-BE49-F238E27FC236}">
                <a16:creationId xmlns:a16="http://schemas.microsoft.com/office/drawing/2014/main" id="{80E54118-DF1A-39B9-FBD7-D83CD44D2DE9}"/>
              </a:ext>
            </a:extLst>
          </p:cNvPr>
          <p:cNvSpPr txBox="1">
            <a:spLocks/>
          </p:cNvSpPr>
          <p:nvPr/>
        </p:nvSpPr>
        <p:spPr>
          <a:xfrm>
            <a:off x="677334" y="1753030"/>
            <a:ext cx="9652915" cy="54578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3200" dirty="0"/>
              <a:t> </a:t>
            </a:r>
            <a:r>
              <a:rPr kumimoji="0" lang="fr-FR" altLang="en-US" sz="3200" b="0" i="0" u="none" strike="noStrike" cap="none" normalizeH="0" baseline="0" dirty="0">
                <a:ln>
                  <a:noFill/>
                </a:ln>
                <a:solidFill>
                  <a:schemeClr val="tx1"/>
                </a:solidFill>
                <a:effectLst/>
                <a:latin typeface="inherit"/>
              </a:rPr>
              <a:t>Oh! (</a:t>
            </a:r>
            <a:r>
              <a:rPr kumimoji="0" lang="fr-FR" altLang="en-US" sz="3200" b="0" i="1" u="none" strike="noStrike" cap="none" normalizeH="0" baseline="0" dirty="0" err="1">
                <a:ln>
                  <a:noFill/>
                </a:ln>
                <a:solidFill>
                  <a:schemeClr val="tx1"/>
                </a:solidFill>
                <a:effectLst/>
                <a:latin typeface="inherit"/>
              </a:rPr>
              <a:t>subject</a:t>
            </a:r>
            <a:r>
              <a:rPr kumimoji="0" lang="fr-FR" altLang="en-US" sz="3200" b="0" u="none" strike="noStrike" cap="none" normalizeH="0" baseline="0" dirty="0">
                <a:ln>
                  <a:noFill/>
                </a:ln>
                <a:solidFill>
                  <a:schemeClr val="tx1"/>
                </a:solidFill>
                <a:effectLst/>
                <a:latin typeface="inherit"/>
              </a:rPr>
              <a:t>)</a:t>
            </a:r>
            <a:r>
              <a:rPr kumimoji="0" lang="fr-FR" altLang="en-US" sz="3200" b="0" i="0" u="none" strike="noStrike" cap="none" normalizeH="0" baseline="0" dirty="0">
                <a:ln>
                  <a:noFill/>
                </a:ln>
                <a:solidFill>
                  <a:schemeClr val="tx1"/>
                </a:solidFill>
                <a:effectLst/>
                <a:latin typeface="inherit"/>
              </a:rPr>
              <a:t> Comment j'aime</a:t>
            </a:r>
          </a:p>
          <a:p>
            <a:endParaRPr kumimoji="0" lang="fr-FR" altLang="en-US" sz="3200" b="0" i="0" u="none" strike="noStrike" cap="none" normalizeH="0" baseline="0" dirty="0">
              <a:ln>
                <a:noFill/>
              </a:ln>
              <a:solidFill>
                <a:schemeClr val="tx1"/>
              </a:solidFill>
              <a:effectLst/>
              <a:latin typeface="inherit"/>
            </a:endParaRPr>
          </a:p>
          <a:p>
            <a:r>
              <a:rPr kumimoji="0" lang="fr-FR" altLang="en-US" sz="3200" b="0" i="0" u="none" strike="noStrike" cap="none" normalizeH="0" baseline="0" dirty="0">
                <a:ln>
                  <a:noFill/>
                </a:ln>
                <a:solidFill>
                  <a:schemeClr val="tx1"/>
                </a:solidFill>
                <a:effectLst/>
                <a:latin typeface="inherit"/>
              </a:rPr>
              <a:t> Tu me fais sentir (</a:t>
            </a:r>
            <a:r>
              <a:rPr kumimoji="0" lang="fr-FR" altLang="en-US" sz="3200" b="0" i="1" u="none" strike="noStrike" cap="none" normalizeH="0" baseline="0" dirty="0">
                <a:ln>
                  <a:noFill/>
                </a:ln>
                <a:solidFill>
                  <a:schemeClr val="tx1"/>
                </a:solidFill>
                <a:effectLst/>
                <a:latin typeface="inherit"/>
              </a:rPr>
              <a:t>feeling</a:t>
            </a:r>
            <a:r>
              <a:rPr kumimoji="0" lang="fr-FR" altLang="en-US" sz="3200" b="0" u="none" strike="noStrike" cap="none" normalizeH="0" baseline="0" dirty="0">
                <a:ln>
                  <a:noFill/>
                </a:ln>
                <a:solidFill>
                  <a:schemeClr val="tx1"/>
                </a:solidFill>
                <a:effectLst/>
                <a:latin typeface="inherit"/>
              </a:rPr>
              <a:t>)</a:t>
            </a:r>
          </a:p>
          <a:p>
            <a:endParaRPr lang="fr-FR" altLang="en-US" sz="3200" dirty="0">
              <a:solidFill>
                <a:schemeClr val="tx1"/>
              </a:solidFill>
              <a:latin typeface="inherit"/>
            </a:endParaRPr>
          </a:p>
          <a:p>
            <a:r>
              <a:rPr kumimoji="0" lang="fr-FR" altLang="en-US" sz="3200" b="0" i="0" u="none" strike="noStrike" cap="none" normalizeH="0" baseline="0" dirty="0">
                <a:ln>
                  <a:noFill/>
                </a:ln>
                <a:solidFill>
                  <a:schemeClr val="tx1"/>
                </a:solidFill>
                <a:effectLst/>
                <a:latin typeface="inherit"/>
              </a:rPr>
              <a:t>Comment puis-je exprimer mon </a:t>
            </a:r>
            <a:r>
              <a:rPr kumimoji="0" lang="fr-FR" altLang="en-US" sz="3200" b="0" i="1" u="none" strike="noStrike" cap="none" normalizeH="0" baseline="0" dirty="0">
                <a:ln>
                  <a:noFill/>
                </a:ln>
                <a:solidFill>
                  <a:schemeClr val="tx1"/>
                </a:solidFill>
                <a:effectLst/>
                <a:latin typeface="inherit"/>
              </a:rPr>
              <a:t>(</a:t>
            </a:r>
            <a:r>
              <a:rPr kumimoji="0" lang="fr-FR" altLang="en-US" sz="3200" b="0" i="1" u="none" strike="noStrike" cap="none" normalizeH="0" baseline="0" dirty="0" err="1">
                <a:ln>
                  <a:noFill/>
                </a:ln>
                <a:solidFill>
                  <a:schemeClr val="tx1"/>
                </a:solidFill>
                <a:effectLst/>
                <a:latin typeface="inherit"/>
              </a:rPr>
              <a:t>emotions</a:t>
            </a:r>
            <a:r>
              <a:rPr kumimoji="0" lang="fr-FR" altLang="en-US" sz="3200" b="0" i="1" u="none" strike="noStrike" cap="none" normalizeH="0" baseline="0" dirty="0">
                <a:ln>
                  <a:noFill/>
                </a:ln>
                <a:solidFill>
                  <a:schemeClr val="tx1"/>
                </a:solidFill>
                <a:effectLst/>
                <a:latin typeface="inherit"/>
              </a:rPr>
              <a:t>)</a:t>
            </a:r>
            <a:r>
              <a:rPr kumimoji="0" lang="fr-FR" altLang="en-US" sz="3200" b="0" i="0" u="none" strike="noStrike" cap="none" normalizeH="0" baseline="0" dirty="0">
                <a:ln>
                  <a:noFill/>
                </a:ln>
                <a:solidFill>
                  <a:schemeClr val="tx1"/>
                </a:solidFill>
                <a:effectLst/>
                <a:latin typeface="inherit"/>
              </a:rPr>
              <a:t> pour la façon dont vous</a:t>
            </a:r>
            <a:endParaRPr kumimoji="0" lang="fr-FR" altLang="en-US" sz="1000" b="0" i="0" u="none" strike="noStrike" cap="none" normalizeH="0" baseline="0" dirty="0">
              <a:ln>
                <a:noFill/>
              </a:ln>
              <a:solidFill>
                <a:schemeClr val="tx1"/>
              </a:solidFill>
              <a:effectLst/>
            </a:endParaRPr>
          </a:p>
          <a:p>
            <a:endParaRPr lang="fr-FR" altLang="en-US" sz="3200" dirty="0">
              <a:solidFill>
                <a:schemeClr val="tx1"/>
              </a:solidFill>
              <a:latin typeface="inherit"/>
            </a:endParaRPr>
          </a:p>
          <a:p>
            <a:endParaRPr kumimoji="0" lang="fr-FR" altLang="en-US" sz="3200" b="0" u="none" strike="noStrike" cap="none" normalizeH="0" baseline="0" dirty="0">
              <a:ln>
                <a:noFill/>
              </a:ln>
              <a:solidFill>
                <a:schemeClr val="tx1"/>
              </a:solidFill>
              <a:effectLst/>
              <a:latin typeface="inherit"/>
            </a:endParaRPr>
          </a:p>
          <a:p>
            <a:endParaRPr lang="fr-FR" altLang="en-US" sz="3200" i="0" dirty="0">
              <a:solidFill>
                <a:schemeClr val="tx1"/>
              </a:solidFill>
              <a:latin typeface="inherit"/>
            </a:endParaRPr>
          </a:p>
          <a:p>
            <a:endParaRPr kumimoji="0" lang="fr-FR" altLang="en-US" sz="3200" b="0" i="0" u="none" strike="noStrike" cap="none" normalizeH="0" baseline="0" dirty="0">
              <a:ln>
                <a:noFill/>
              </a:ln>
              <a:solidFill>
                <a:schemeClr val="tx1"/>
              </a:solidFill>
              <a:effectLst/>
              <a:latin typeface="inherit"/>
            </a:endParaRPr>
          </a:p>
          <a:p>
            <a:endParaRPr kumimoji="0" lang="fr-FR" altLang="en-US" sz="1000" b="0" i="0" u="none" strike="noStrike" cap="none" normalizeH="0" baseline="0" dirty="0">
              <a:ln>
                <a:noFill/>
              </a:ln>
              <a:solidFill>
                <a:schemeClr val="tx1"/>
              </a:solidFill>
              <a:effectLst/>
            </a:endParaRPr>
          </a:p>
        </p:txBody>
      </p:sp>
      <p:sp>
        <p:nvSpPr>
          <p:cNvPr id="10" name="Rectangle 6">
            <a:extLst>
              <a:ext uri="{FF2B5EF4-FFF2-40B4-BE49-F238E27FC236}">
                <a16:creationId xmlns:a16="http://schemas.microsoft.com/office/drawing/2014/main" id="{0DE937A2-A90B-8AEF-35C0-0541969B5154}"/>
              </a:ext>
            </a:extLst>
          </p:cNvPr>
          <p:cNvSpPr>
            <a:spLocks noChangeArrowheads="1"/>
          </p:cNvSpPr>
          <p:nvPr/>
        </p:nvSpPr>
        <p:spPr bwMode="auto">
          <a:xfrm>
            <a:off x="304800" y="762000"/>
            <a:ext cx="12192000" cy="0"/>
          </a:xfrm>
          <a:prstGeom prst="rect">
            <a:avLst/>
          </a:prstGeom>
          <a:solidFill>
            <a:srgbClr val="1A73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FFFFFF"/>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C3A94B57-C529-BB6C-5F59-45793D1FD498}"/>
              </a:ext>
            </a:extLst>
          </p:cNvPr>
          <p:cNvSpPr>
            <a:spLocks noChangeArrowheads="1"/>
          </p:cNvSpPr>
          <p:nvPr/>
        </p:nvSpPr>
        <p:spPr bwMode="auto">
          <a:xfrm>
            <a:off x="3178002" y="2446638"/>
            <a:ext cx="12192000" cy="0"/>
          </a:xfrm>
          <a:prstGeom prst="rect">
            <a:avLst/>
          </a:prstGeom>
          <a:solidFill>
            <a:srgbClr val="1A73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FFFFFF"/>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68F84013-D210-6407-EBF6-93292A5FF37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5" name="Footer Placeholder 4">
            <a:extLst>
              <a:ext uri="{FF2B5EF4-FFF2-40B4-BE49-F238E27FC236}">
                <a16:creationId xmlns:a16="http://schemas.microsoft.com/office/drawing/2014/main" id="{366DE059-5F55-AFCA-7171-60DE8A50658C}"/>
              </a:ext>
            </a:extLst>
          </p:cNvPr>
          <p:cNvSpPr>
            <a:spLocks noGrp="1"/>
          </p:cNvSpPr>
          <p:nvPr>
            <p:ph type="ftr" sz="quarter" idx="11"/>
          </p:nvPr>
        </p:nvSpPr>
        <p:spPr>
          <a:xfrm>
            <a:off x="434446" y="6492875"/>
            <a:ext cx="6297612" cy="365125"/>
          </a:xfrm>
        </p:spPr>
        <p:txBody>
          <a:bodyPr/>
          <a:lstStyle/>
          <a:p>
            <a:r>
              <a:rPr lang="en-GB" dirty="0"/>
              <a:t>Created by Pascale Thobois as part of the MTOT project 2023</a:t>
            </a:r>
          </a:p>
        </p:txBody>
      </p:sp>
    </p:spTree>
    <p:extLst>
      <p:ext uri="{BB962C8B-B14F-4D97-AF65-F5344CB8AC3E}">
        <p14:creationId xmlns:p14="http://schemas.microsoft.com/office/powerpoint/2010/main" val="162639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08DAF-A66B-7B2B-3A9B-9EB1579A6F74}"/>
              </a:ext>
            </a:extLst>
          </p:cNvPr>
          <p:cNvSpPr>
            <a:spLocks noGrp="1"/>
          </p:cNvSpPr>
          <p:nvPr>
            <p:ph type="title"/>
          </p:nvPr>
        </p:nvSpPr>
        <p:spPr/>
        <p:txBody>
          <a:bodyPr>
            <a:normAutofit/>
          </a:bodyPr>
          <a:lstStyle/>
          <a:p>
            <a:r>
              <a:rPr lang="en-GB" sz="4000" dirty="0">
                <a:latin typeface="Calibri" panose="020F0502020204030204" pitchFamily="34" charset="0"/>
                <a:ea typeface="Calibri" panose="020F0502020204030204" pitchFamily="34" charset="0"/>
                <a:cs typeface="Calibri" panose="020F0502020204030204" pitchFamily="34" charset="0"/>
              </a:rPr>
              <a:t>What is an Ode?</a:t>
            </a:r>
          </a:p>
        </p:txBody>
      </p:sp>
      <p:sp>
        <p:nvSpPr>
          <p:cNvPr id="3" name="Content Placeholder 2">
            <a:extLst>
              <a:ext uri="{FF2B5EF4-FFF2-40B4-BE49-F238E27FC236}">
                <a16:creationId xmlns:a16="http://schemas.microsoft.com/office/drawing/2014/main" id="{F9892FCE-9FF5-B35D-B3E6-52D7E004EE38}"/>
              </a:ext>
            </a:extLst>
          </p:cNvPr>
          <p:cNvSpPr>
            <a:spLocks noGrp="1"/>
          </p:cNvSpPr>
          <p:nvPr>
            <p:ph idx="1"/>
          </p:nvPr>
        </p:nvSpPr>
        <p:spPr>
          <a:xfrm>
            <a:off x="677334" y="1930400"/>
            <a:ext cx="8596668" cy="3880773"/>
          </a:xfrm>
        </p:spPr>
        <p:txBody>
          <a:bodyPr>
            <a:normAutofit/>
          </a:bodyPr>
          <a:lstStyle/>
          <a:p>
            <a:r>
              <a:rPr lang="en-GB" sz="3200" dirty="0">
                <a:latin typeface="Calibri" panose="020F0502020204030204" pitchFamily="34" charset="0"/>
                <a:ea typeface="Calibri" panose="020F0502020204030204" pitchFamily="34" charset="0"/>
                <a:cs typeface="Calibri" panose="020F0502020204030204" pitchFamily="34" charset="0"/>
              </a:rPr>
              <a:t>An Ode is an old style of poetry coming from Ancient Greece. </a:t>
            </a:r>
          </a:p>
          <a:p>
            <a:r>
              <a:rPr lang="en-GB" sz="3200" dirty="0">
                <a:latin typeface="Calibri" panose="020F0502020204030204" pitchFamily="34" charset="0"/>
                <a:ea typeface="Calibri" panose="020F0502020204030204" pitchFamily="34" charset="0"/>
                <a:cs typeface="Calibri" panose="020F0502020204030204" pitchFamily="34" charset="0"/>
              </a:rPr>
              <a:t>They are used to ‘sing’ about something that you love, admire or appreciate. </a:t>
            </a:r>
          </a:p>
          <a:p>
            <a:r>
              <a:rPr lang="en-GB" sz="3200" dirty="0">
                <a:latin typeface="Calibri" panose="020F0502020204030204" pitchFamily="34" charset="0"/>
                <a:ea typeface="Calibri" panose="020F0502020204030204" pitchFamily="34" charset="0"/>
                <a:cs typeface="Calibri" panose="020F0502020204030204" pitchFamily="34" charset="0"/>
              </a:rPr>
              <a:t>They are used to convey a lot of positive emotions. </a:t>
            </a:r>
          </a:p>
        </p:txBody>
      </p:sp>
      <p:pic>
        <p:nvPicPr>
          <p:cNvPr id="2050" name="Picture 2" descr="Ancient Greece Clip Art, Transparent PNG Clipart Images Free Download -  ClipartMax">
            <a:extLst>
              <a:ext uri="{FF2B5EF4-FFF2-40B4-BE49-F238E27FC236}">
                <a16:creationId xmlns:a16="http://schemas.microsoft.com/office/drawing/2014/main" id="{43EC0C9C-D37F-24B5-51A2-D0483E8CE5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51" b="94562" l="6333" r="93000">
                        <a14:foregroundMark x1="54333" y1="34441" x2="54000" y2="29909"/>
                        <a14:foregroundMark x1="50000" y1="7553" x2="63000" y2="7251"/>
                        <a14:foregroundMark x1="92000" y1="24773" x2="92000" y2="24773"/>
                        <a14:foregroundMark x1="93000" y1="29909" x2="93000" y2="29909"/>
                        <a14:foregroundMark x1="48333" y1="82175" x2="48333" y2="82175"/>
                        <a14:foregroundMark x1="49667" y1="83384" x2="54000" y2="89728"/>
                        <a14:foregroundMark x1="54000" y1="89728" x2="57667" y2="73716"/>
                        <a14:foregroundMark x1="57667" y1="73716" x2="56667" y2="68580"/>
                        <a14:foregroundMark x1="56667" y1="68580" x2="57333" y2="94864"/>
                        <a14:foregroundMark x1="10667" y1="70997" x2="9000" y2="62538"/>
                        <a14:foregroundMark x1="8333" y1="45619" x2="8000" y2="40483"/>
                        <a14:foregroundMark x1="6333" y1="70997" x2="8000" y2="61027"/>
                      </a14:backgroundRemoval>
                    </a14:imgEffect>
                  </a14:imgLayer>
                </a14:imgProps>
              </a:ext>
              <a:ext uri="{28A0092B-C50C-407E-A947-70E740481C1C}">
                <a14:useLocalDpi xmlns:a14="http://schemas.microsoft.com/office/drawing/2010/main" val="0"/>
              </a:ext>
            </a:extLst>
          </a:blip>
          <a:srcRect/>
          <a:stretch>
            <a:fillRect/>
          </a:stretch>
        </p:blipFill>
        <p:spPr bwMode="auto">
          <a:xfrm>
            <a:off x="8938945" y="3293751"/>
            <a:ext cx="3072945" cy="339048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0DBCF2E7-BE85-9112-7454-0B24C1CD0CD6}"/>
              </a:ext>
            </a:extLst>
          </p:cNvPr>
          <p:cNvSpPr>
            <a:spLocks noGrp="1"/>
          </p:cNvSpPr>
          <p:nvPr>
            <p:ph type="ftr" sz="quarter" idx="11"/>
          </p:nvPr>
        </p:nvSpPr>
        <p:spPr>
          <a:xfrm>
            <a:off x="420159" y="6476337"/>
            <a:ext cx="6297612" cy="365125"/>
          </a:xfrm>
        </p:spPr>
        <p:txBody>
          <a:bodyPr/>
          <a:lstStyle/>
          <a:p>
            <a:r>
              <a:rPr lang="en-GB"/>
              <a:t>Created by Pascale Thobois as part of the MTOT project 2023</a:t>
            </a:r>
          </a:p>
        </p:txBody>
      </p:sp>
    </p:spTree>
    <p:extLst>
      <p:ext uri="{BB962C8B-B14F-4D97-AF65-F5344CB8AC3E}">
        <p14:creationId xmlns:p14="http://schemas.microsoft.com/office/powerpoint/2010/main" val="110725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A675-AD89-96AA-F7BD-6594B84FF2CB}"/>
              </a:ext>
            </a:extLst>
          </p:cNvPr>
          <p:cNvSpPr>
            <a:spLocks noGrp="1"/>
          </p:cNvSpPr>
          <p:nvPr>
            <p:ph type="title"/>
          </p:nvPr>
        </p:nvSpPr>
        <p:spPr/>
        <p:txBody>
          <a:bodyPr>
            <a:normAutofit/>
          </a:bodyPr>
          <a:lstStyle/>
          <a:p>
            <a:r>
              <a:rPr lang="en-GB" sz="4000" dirty="0"/>
              <a:t>What do I want to confess my love for?</a:t>
            </a:r>
          </a:p>
        </p:txBody>
      </p:sp>
      <p:sp>
        <p:nvSpPr>
          <p:cNvPr id="3" name="Content Placeholder 2">
            <a:extLst>
              <a:ext uri="{FF2B5EF4-FFF2-40B4-BE49-F238E27FC236}">
                <a16:creationId xmlns:a16="http://schemas.microsoft.com/office/drawing/2014/main" id="{857714AC-D1E7-F2FB-396B-A27A5BED8A02}"/>
              </a:ext>
            </a:extLst>
          </p:cNvPr>
          <p:cNvSpPr>
            <a:spLocks noGrp="1"/>
          </p:cNvSpPr>
          <p:nvPr>
            <p:ph idx="1"/>
          </p:nvPr>
        </p:nvSpPr>
        <p:spPr/>
        <p:txBody>
          <a:bodyPr/>
          <a:lstStyle/>
          <a:p>
            <a:r>
              <a:rPr lang="en-GB" sz="3200" dirty="0"/>
              <a:t>My home</a:t>
            </a:r>
          </a:p>
          <a:p>
            <a:r>
              <a:rPr lang="en-GB" sz="3200" dirty="0"/>
              <a:t>My language</a:t>
            </a:r>
          </a:p>
          <a:p>
            <a:r>
              <a:rPr lang="en-GB" sz="3200" dirty="0"/>
              <a:t>My experiences </a:t>
            </a:r>
          </a:p>
          <a:p>
            <a:r>
              <a:rPr lang="en-GB" sz="3200" dirty="0"/>
              <a:t>My favourite food</a:t>
            </a:r>
          </a:p>
          <a:p>
            <a:pPr algn="ctr"/>
            <a:endParaRPr lang="en-GB" dirty="0"/>
          </a:p>
        </p:txBody>
      </p:sp>
      <p:pic>
        <p:nvPicPr>
          <p:cNvPr id="4" name="Picture 4" descr="Love - emotion png images | PNGWing">
            <a:extLst>
              <a:ext uri="{FF2B5EF4-FFF2-40B4-BE49-F238E27FC236}">
                <a16:creationId xmlns:a16="http://schemas.microsoft.com/office/drawing/2014/main" id="{B09CAD35-A439-9DCB-11B2-A90CECB56A9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84" b="89941" l="5556" r="90000">
                        <a14:foregroundMark x1="53333" y1="89645" x2="45556" y2="89645"/>
                        <a14:foregroundMark x1="53056" y1="8284" x2="51667" y2="8284"/>
                        <a14:backgroundMark x1="6111" y1="71006" x2="5556" y2="72781"/>
                        <a14:backgroundMark x1="5556" y1="72781" x2="556" y2="67456"/>
                        <a14:backgroundMark x1="8889" y1="68935" x2="8889" y2="80769"/>
                      </a14:backgroundRemoval>
                    </a14:imgEffect>
                  </a14:imgLayer>
                </a14:imgProps>
              </a:ext>
              <a:ext uri="{28A0092B-C50C-407E-A947-70E740481C1C}">
                <a14:useLocalDpi xmlns:a14="http://schemas.microsoft.com/office/drawing/2010/main" val="0"/>
              </a:ext>
            </a:extLst>
          </a:blip>
          <a:srcRect/>
          <a:stretch>
            <a:fillRect/>
          </a:stretch>
        </p:blipFill>
        <p:spPr bwMode="auto">
          <a:xfrm rot="20264742">
            <a:off x="399413" y="4724175"/>
            <a:ext cx="1951764" cy="18324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anguages Around the World - Openclipart">
            <a:extLst>
              <a:ext uri="{FF2B5EF4-FFF2-40B4-BE49-F238E27FC236}">
                <a16:creationId xmlns:a16="http://schemas.microsoft.com/office/drawing/2014/main" id="{B0EBA440-01E2-4653-78B4-0F39152F2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8839" y="1806767"/>
            <a:ext cx="3829513" cy="377188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B4BBA4C9-D9E9-D995-8552-F99FA397256D}"/>
              </a:ext>
            </a:extLst>
          </p:cNvPr>
          <p:cNvSpPr>
            <a:spLocks noGrp="1"/>
          </p:cNvSpPr>
          <p:nvPr>
            <p:ph type="ftr" sz="quarter" idx="11"/>
          </p:nvPr>
        </p:nvSpPr>
        <p:spPr>
          <a:xfrm>
            <a:off x="677334" y="6492875"/>
            <a:ext cx="6297612" cy="365125"/>
          </a:xfrm>
        </p:spPr>
        <p:txBody>
          <a:bodyPr/>
          <a:lstStyle/>
          <a:p>
            <a:r>
              <a:rPr lang="en-GB" dirty="0"/>
              <a:t>Created by Pascale Thobois as part of the MTOT project 2023</a:t>
            </a:r>
          </a:p>
        </p:txBody>
      </p:sp>
    </p:spTree>
    <p:extLst>
      <p:ext uri="{BB962C8B-B14F-4D97-AF65-F5344CB8AC3E}">
        <p14:creationId xmlns:p14="http://schemas.microsoft.com/office/powerpoint/2010/main" val="391525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A2B10-BD88-F812-AA37-4CEB30802B9D}"/>
              </a:ext>
            </a:extLst>
          </p:cNvPr>
          <p:cNvPicPr>
            <a:picLocks noChangeAspect="1"/>
          </p:cNvPicPr>
          <p:nvPr/>
        </p:nvPicPr>
        <p:blipFill rotWithShape="1">
          <a:blip r:embed="rId2"/>
          <a:srcRect b="51667"/>
          <a:stretch/>
        </p:blipFill>
        <p:spPr>
          <a:xfrm>
            <a:off x="4086224" y="0"/>
            <a:ext cx="6242156" cy="3314700"/>
          </a:xfrm>
          <a:prstGeom prst="rect">
            <a:avLst/>
          </a:prstGeom>
        </p:spPr>
      </p:pic>
      <p:sp>
        <p:nvSpPr>
          <p:cNvPr id="6" name="Rectangle: Rounded Corners 5">
            <a:extLst>
              <a:ext uri="{FF2B5EF4-FFF2-40B4-BE49-F238E27FC236}">
                <a16:creationId xmlns:a16="http://schemas.microsoft.com/office/drawing/2014/main" id="{065FDCF5-E8CB-C418-951F-C86663E28BE8}"/>
              </a:ext>
            </a:extLst>
          </p:cNvPr>
          <p:cNvSpPr/>
          <p:nvPr/>
        </p:nvSpPr>
        <p:spPr>
          <a:xfrm>
            <a:off x="414336" y="757237"/>
            <a:ext cx="3071814" cy="29860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This is a poem from one of the children who had previously entered the competition.</a:t>
            </a:r>
          </a:p>
          <a:p>
            <a:pPr algn="ctr"/>
            <a:r>
              <a:rPr lang="en-GB" dirty="0"/>
              <a:t>Whilst it is from a song it bares similar features to an Ode. </a:t>
            </a:r>
          </a:p>
        </p:txBody>
      </p:sp>
      <p:pic>
        <p:nvPicPr>
          <p:cNvPr id="7" name="Picture 6">
            <a:extLst>
              <a:ext uri="{FF2B5EF4-FFF2-40B4-BE49-F238E27FC236}">
                <a16:creationId xmlns:a16="http://schemas.microsoft.com/office/drawing/2014/main" id="{C22BF25B-D001-C91D-D85C-FB10DA0F9F47}"/>
              </a:ext>
            </a:extLst>
          </p:cNvPr>
          <p:cNvPicPr>
            <a:picLocks noChangeAspect="1"/>
          </p:cNvPicPr>
          <p:nvPr/>
        </p:nvPicPr>
        <p:blipFill rotWithShape="1">
          <a:blip r:embed="rId3"/>
          <a:srcRect t="48333"/>
          <a:stretch/>
        </p:blipFill>
        <p:spPr>
          <a:xfrm>
            <a:off x="4086076" y="3314700"/>
            <a:ext cx="6242304" cy="3543300"/>
          </a:xfrm>
          <a:prstGeom prst="rect">
            <a:avLst/>
          </a:prstGeom>
        </p:spPr>
      </p:pic>
      <p:sp>
        <p:nvSpPr>
          <p:cNvPr id="3" name="Footer Placeholder 2">
            <a:extLst>
              <a:ext uri="{FF2B5EF4-FFF2-40B4-BE49-F238E27FC236}">
                <a16:creationId xmlns:a16="http://schemas.microsoft.com/office/drawing/2014/main" id="{38A5D47A-C31B-4498-8BE7-C9A87BB93AB4}"/>
              </a:ext>
            </a:extLst>
          </p:cNvPr>
          <p:cNvSpPr>
            <a:spLocks noGrp="1"/>
          </p:cNvSpPr>
          <p:nvPr>
            <p:ph type="ftr" sz="quarter" idx="11"/>
          </p:nvPr>
        </p:nvSpPr>
        <p:spPr>
          <a:xfrm>
            <a:off x="637307" y="6446837"/>
            <a:ext cx="6297612" cy="365125"/>
          </a:xfrm>
        </p:spPr>
        <p:txBody>
          <a:bodyPr/>
          <a:lstStyle/>
          <a:p>
            <a:r>
              <a:rPr lang="en-GB"/>
              <a:t>Created by Pascale Thobois as part of the MTOT project 2023</a:t>
            </a:r>
          </a:p>
        </p:txBody>
      </p:sp>
    </p:spTree>
    <p:extLst>
      <p:ext uri="{BB962C8B-B14F-4D97-AF65-F5344CB8AC3E}">
        <p14:creationId xmlns:p14="http://schemas.microsoft.com/office/powerpoint/2010/main" val="307873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48F5D-A973-28D6-C3CF-890E761DBB49}"/>
              </a:ext>
            </a:extLst>
          </p:cNvPr>
          <p:cNvSpPr>
            <a:spLocks noGrp="1"/>
          </p:cNvSpPr>
          <p:nvPr>
            <p:ph type="title"/>
          </p:nvPr>
        </p:nvSpPr>
        <p:spPr/>
        <p:txBody>
          <a:bodyPr/>
          <a:lstStyle/>
          <a:p>
            <a:r>
              <a:rPr lang="en-GB" sz="4000" dirty="0"/>
              <a:t>Challenge</a:t>
            </a:r>
            <a:endParaRPr lang="en-GB" dirty="0"/>
          </a:p>
        </p:txBody>
      </p:sp>
      <p:sp>
        <p:nvSpPr>
          <p:cNvPr id="3" name="Content Placeholder 2">
            <a:extLst>
              <a:ext uri="{FF2B5EF4-FFF2-40B4-BE49-F238E27FC236}">
                <a16:creationId xmlns:a16="http://schemas.microsoft.com/office/drawing/2014/main" id="{0832B7EA-2B77-69DF-5275-EC65570966B8}"/>
              </a:ext>
            </a:extLst>
          </p:cNvPr>
          <p:cNvSpPr>
            <a:spLocks noGrp="1"/>
          </p:cNvSpPr>
          <p:nvPr>
            <p:ph idx="1"/>
          </p:nvPr>
        </p:nvSpPr>
        <p:spPr>
          <a:xfrm>
            <a:off x="677334" y="1784808"/>
            <a:ext cx="8596668" cy="3880773"/>
          </a:xfrm>
        </p:spPr>
        <p:txBody>
          <a:bodyPr>
            <a:noAutofit/>
          </a:bodyPr>
          <a:lstStyle/>
          <a:p>
            <a:r>
              <a:rPr lang="en-GB" sz="3200" dirty="0"/>
              <a:t>Can you identify the literary devises used in this Ode?</a:t>
            </a:r>
          </a:p>
          <a:p>
            <a:r>
              <a:rPr lang="en-GB" sz="3200" dirty="0"/>
              <a:t>Personification</a:t>
            </a:r>
          </a:p>
          <a:p>
            <a:r>
              <a:rPr lang="en-GB" sz="3200" dirty="0"/>
              <a:t>Similes</a:t>
            </a:r>
          </a:p>
          <a:p>
            <a:r>
              <a:rPr lang="en-GB" sz="3200" dirty="0"/>
              <a:t>Metaphors</a:t>
            </a:r>
          </a:p>
          <a:p>
            <a:r>
              <a:rPr lang="en-GB" sz="3200" dirty="0"/>
              <a:t>Alliteration </a:t>
            </a:r>
          </a:p>
          <a:p>
            <a:r>
              <a:rPr lang="en-GB" sz="3200" dirty="0"/>
              <a:t>Words to show celebration/praise </a:t>
            </a:r>
          </a:p>
        </p:txBody>
      </p:sp>
      <p:sp>
        <p:nvSpPr>
          <p:cNvPr id="5" name="Footer Placeholder 4">
            <a:extLst>
              <a:ext uri="{FF2B5EF4-FFF2-40B4-BE49-F238E27FC236}">
                <a16:creationId xmlns:a16="http://schemas.microsoft.com/office/drawing/2014/main" id="{A31C8503-A17C-17E7-5D37-3ADA4800CD4F}"/>
              </a:ext>
            </a:extLst>
          </p:cNvPr>
          <p:cNvSpPr>
            <a:spLocks noGrp="1"/>
          </p:cNvSpPr>
          <p:nvPr>
            <p:ph type="ftr" sz="quarter" idx="11"/>
          </p:nvPr>
        </p:nvSpPr>
        <p:spPr>
          <a:xfrm>
            <a:off x="377297" y="6475664"/>
            <a:ext cx="6297612" cy="365125"/>
          </a:xfrm>
        </p:spPr>
        <p:txBody>
          <a:bodyPr/>
          <a:lstStyle/>
          <a:p>
            <a:r>
              <a:rPr lang="en-GB"/>
              <a:t>Created by Pascale Thobois as part of the MTOT project 2023</a:t>
            </a:r>
          </a:p>
        </p:txBody>
      </p:sp>
    </p:spTree>
    <p:extLst>
      <p:ext uri="{BB962C8B-B14F-4D97-AF65-F5344CB8AC3E}">
        <p14:creationId xmlns:p14="http://schemas.microsoft.com/office/powerpoint/2010/main" val="131136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7623E6-BEBA-BB33-77AA-A5AEB4FF8730}"/>
              </a:ext>
            </a:extLst>
          </p:cNvPr>
          <p:cNvSpPr>
            <a:spLocks noGrp="1"/>
          </p:cNvSpPr>
          <p:nvPr>
            <p:ph idx="1"/>
          </p:nvPr>
        </p:nvSpPr>
        <p:spPr>
          <a:xfrm>
            <a:off x="565040" y="1026698"/>
            <a:ext cx="10632350" cy="5630777"/>
          </a:xfrm>
        </p:spPr>
        <p:txBody>
          <a:bodyPr numCol="2">
            <a:normAutofit fontScale="25000" lnSpcReduction="20000"/>
          </a:bodyPr>
          <a:lstStyle/>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Oh, my old home, you were so cool!</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I'm going to write an ode, just for you.</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In Africa, where the sun was hot,</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Our house stood strong, like a superhero's spot.</a:t>
            </a: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The sand outside was all dusty and brown,</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I'd kick it up as I ran around.</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The trees had bark like paper, it was weird,</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But they gave us shade, and that was cheered!</a:t>
            </a: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Sometimes, there'd be thunder, and lightning too,</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It scared me a bit, but I loved the view.</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The sound was like drums, so loud and wild,</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And the flashes of light and then I smiled.</a:t>
            </a: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But the best part, oh, the best of all,</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Was the smell on summer nights, like a magic call.</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The wind carried scents that made me dream,</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Jasmine, musk, and secrets it would seem.</a:t>
            </a: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 left that house, but it's still in my heart,</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A treasure of memories, a special part.</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I'm growing up now, and things have changed,</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But my old home's love will never be exchanged.</a:t>
            </a: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So, here's my ode, just for you, dear place,</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I'll always remember your warm embrace.</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I'm grateful for the love and joy you brought,</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My childhood home, forever in my thought!</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85C19429-EB9C-B953-9788-5BA4E0C7B736}"/>
              </a:ext>
            </a:extLst>
          </p:cNvPr>
          <p:cNvSpPr>
            <a:spLocks noGrp="1"/>
          </p:cNvSpPr>
          <p:nvPr>
            <p:ph type="ftr" sz="quarter" idx="11"/>
          </p:nvPr>
        </p:nvSpPr>
        <p:spPr>
          <a:xfrm>
            <a:off x="405872" y="6474912"/>
            <a:ext cx="6297612" cy="365125"/>
          </a:xfrm>
        </p:spPr>
        <p:txBody>
          <a:bodyPr/>
          <a:lstStyle/>
          <a:p>
            <a:r>
              <a:rPr lang="en-GB" dirty="0"/>
              <a:t>Created by Pascale Thobois as part of the MTOT project 2023</a:t>
            </a:r>
          </a:p>
        </p:txBody>
      </p:sp>
    </p:spTree>
    <p:extLst>
      <p:ext uri="{BB962C8B-B14F-4D97-AF65-F5344CB8AC3E}">
        <p14:creationId xmlns:p14="http://schemas.microsoft.com/office/powerpoint/2010/main" val="14220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7623E6-BEBA-BB33-77AA-A5AEB4FF8730}"/>
              </a:ext>
            </a:extLst>
          </p:cNvPr>
          <p:cNvSpPr>
            <a:spLocks noGrp="1"/>
          </p:cNvSpPr>
          <p:nvPr>
            <p:ph idx="1"/>
          </p:nvPr>
        </p:nvSpPr>
        <p:spPr>
          <a:xfrm>
            <a:off x="565040" y="1026698"/>
            <a:ext cx="10632350" cy="5630777"/>
          </a:xfrm>
        </p:spPr>
        <p:txBody>
          <a:bodyPr numCol="2">
            <a:normAutofit fontScale="25000" lnSpcReduction="20000"/>
          </a:bodyPr>
          <a:lstStyle/>
          <a:p>
            <a:pPr marL="0" indent="0">
              <a:buNone/>
            </a:pPr>
            <a:r>
              <a:rPr lang="en-GB" sz="8000" dirty="0">
                <a:highlight>
                  <a:srgbClr val="FFFF00"/>
                </a:highlight>
                <a:latin typeface="Calibri" panose="020F0502020204030204" pitchFamily="34" charset="0"/>
                <a:ea typeface="Calibri" panose="020F0502020204030204" pitchFamily="34" charset="0"/>
                <a:cs typeface="Calibri" panose="020F0502020204030204" pitchFamily="34" charset="0"/>
              </a:rPr>
              <a:t>Oh, my old home</a:t>
            </a:r>
            <a:r>
              <a:rPr lang="en-GB" sz="8000" dirty="0">
                <a:latin typeface="Calibri" panose="020F0502020204030204" pitchFamily="34" charset="0"/>
                <a:ea typeface="Calibri" panose="020F0502020204030204" pitchFamily="34" charset="0"/>
                <a:cs typeface="Calibri" panose="020F0502020204030204" pitchFamily="34" charset="0"/>
              </a:rPr>
              <a:t>, </a:t>
            </a:r>
            <a:r>
              <a:rPr lang="en-GB" sz="8000" dirty="0">
                <a:highlight>
                  <a:srgbClr val="FF00FF"/>
                </a:highlight>
                <a:latin typeface="Calibri" panose="020F0502020204030204" pitchFamily="34" charset="0"/>
                <a:ea typeface="Calibri" panose="020F0502020204030204" pitchFamily="34" charset="0"/>
                <a:cs typeface="Calibri" panose="020F0502020204030204" pitchFamily="34" charset="0"/>
              </a:rPr>
              <a:t>you were so cool</a:t>
            </a:r>
            <a:r>
              <a:rPr lang="en-GB" sz="80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I'm going to write an ode, just for you.</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In Africa, where the sun was hot,</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Our house stood strong, </a:t>
            </a:r>
            <a:r>
              <a:rPr lang="en-GB" sz="8000" dirty="0">
                <a:highlight>
                  <a:srgbClr val="00FF00"/>
                </a:highlight>
                <a:latin typeface="Calibri" panose="020F0502020204030204" pitchFamily="34" charset="0"/>
                <a:ea typeface="Calibri" panose="020F0502020204030204" pitchFamily="34" charset="0"/>
                <a:cs typeface="Calibri" panose="020F0502020204030204" pitchFamily="34" charset="0"/>
              </a:rPr>
              <a:t>like a superhero's spot</a:t>
            </a:r>
            <a:r>
              <a:rPr lang="en-GB" sz="8000" dirty="0">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The sand outside was all dusty and brown,</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I'd kick it up as I ran around.</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The trees </a:t>
            </a:r>
            <a:r>
              <a:rPr lang="en-GB" sz="8000" dirty="0">
                <a:highlight>
                  <a:srgbClr val="00FF00"/>
                </a:highlight>
                <a:latin typeface="Calibri" panose="020F0502020204030204" pitchFamily="34" charset="0"/>
                <a:ea typeface="Calibri" panose="020F0502020204030204" pitchFamily="34" charset="0"/>
                <a:cs typeface="Calibri" panose="020F0502020204030204" pitchFamily="34" charset="0"/>
              </a:rPr>
              <a:t>had bark like paper</a:t>
            </a:r>
            <a:r>
              <a:rPr lang="en-GB" sz="8000" dirty="0">
                <a:latin typeface="Calibri" panose="020F0502020204030204" pitchFamily="34" charset="0"/>
                <a:ea typeface="Calibri" panose="020F0502020204030204" pitchFamily="34" charset="0"/>
                <a:cs typeface="Calibri" panose="020F0502020204030204" pitchFamily="34" charset="0"/>
              </a:rPr>
              <a:t>, it was weird,</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But they gave us shade, and that was cheered!</a:t>
            </a: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Sometimes, there'd be thunder, and lightning too,</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It scared me a bit, but I loved the view.</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The sound </a:t>
            </a:r>
            <a:r>
              <a:rPr lang="en-GB" sz="8000" dirty="0">
                <a:highlight>
                  <a:srgbClr val="00FF00"/>
                </a:highlight>
                <a:latin typeface="Calibri" panose="020F0502020204030204" pitchFamily="34" charset="0"/>
                <a:ea typeface="Calibri" panose="020F0502020204030204" pitchFamily="34" charset="0"/>
                <a:cs typeface="Calibri" panose="020F0502020204030204" pitchFamily="34" charset="0"/>
              </a:rPr>
              <a:t>was like drums</a:t>
            </a:r>
            <a:r>
              <a:rPr lang="en-GB" sz="8000" dirty="0">
                <a:latin typeface="Calibri" panose="020F0502020204030204" pitchFamily="34" charset="0"/>
                <a:ea typeface="Calibri" panose="020F0502020204030204" pitchFamily="34" charset="0"/>
                <a:cs typeface="Calibri" panose="020F0502020204030204" pitchFamily="34" charset="0"/>
              </a:rPr>
              <a:t>, so loud and wild,</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And the flashes of light and then I smiled.</a:t>
            </a: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But the best part, oh, the best of all,</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Was the smell on summer nights, </a:t>
            </a:r>
            <a:r>
              <a:rPr lang="en-GB" sz="8000" dirty="0">
                <a:highlight>
                  <a:srgbClr val="00FF00"/>
                </a:highlight>
                <a:latin typeface="Calibri" panose="020F0502020204030204" pitchFamily="34" charset="0"/>
                <a:ea typeface="Calibri" panose="020F0502020204030204" pitchFamily="34" charset="0"/>
                <a:cs typeface="Calibri" panose="020F0502020204030204" pitchFamily="34" charset="0"/>
              </a:rPr>
              <a:t>like a magic call</a:t>
            </a:r>
            <a:r>
              <a:rPr lang="en-GB" sz="80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The </a:t>
            </a:r>
            <a:r>
              <a:rPr lang="en-GB" sz="8000" dirty="0">
                <a:highlight>
                  <a:srgbClr val="00FFFF"/>
                </a:highlight>
                <a:latin typeface="Calibri" panose="020F0502020204030204" pitchFamily="34" charset="0"/>
                <a:ea typeface="Calibri" panose="020F0502020204030204" pitchFamily="34" charset="0"/>
                <a:cs typeface="Calibri" panose="020F0502020204030204" pitchFamily="34" charset="0"/>
              </a:rPr>
              <a:t>wind carried </a:t>
            </a:r>
            <a:r>
              <a:rPr lang="en-GB" sz="8000" dirty="0">
                <a:latin typeface="Calibri" panose="020F0502020204030204" pitchFamily="34" charset="0"/>
                <a:ea typeface="Calibri" panose="020F0502020204030204" pitchFamily="34" charset="0"/>
                <a:cs typeface="Calibri" panose="020F0502020204030204" pitchFamily="34" charset="0"/>
              </a:rPr>
              <a:t>scents that made me dream,</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Jasmine, musk, and secrets it would seem.</a:t>
            </a: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 left that house, but it's </a:t>
            </a:r>
            <a:r>
              <a:rPr lang="en-GB" sz="8000" dirty="0">
                <a:highlight>
                  <a:srgbClr val="FF00FF"/>
                </a:highlight>
                <a:latin typeface="Calibri" panose="020F0502020204030204" pitchFamily="34" charset="0"/>
                <a:ea typeface="Calibri" panose="020F0502020204030204" pitchFamily="34" charset="0"/>
                <a:cs typeface="Calibri" panose="020F0502020204030204" pitchFamily="34" charset="0"/>
              </a:rPr>
              <a:t>still in my heart,</a:t>
            </a:r>
          </a:p>
          <a:p>
            <a:pPr marL="0" indent="0">
              <a:buNone/>
            </a:pPr>
            <a:r>
              <a:rPr lang="en-GB" sz="8000" dirty="0">
                <a:highlight>
                  <a:srgbClr val="FF00FF"/>
                </a:highlight>
                <a:latin typeface="Calibri" panose="020F0502020204030204" pitchFamily="34" charset="0"/>
                <a:ea typeface="Calibri" panose="020F0502020204030204" pitchFamily="34" charset="0"/>
                <a:cs typeface="Calibri" panose="020F0502020204030204" pitchFamily="34" charset="0"/>
              </a:rPr>
              <a:t>A treasure of memories, a special part</a:t>
            </a:r>
            <a:r>
              <a:rPr lang="en-GB" sz="80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I'm growing up now, and things have changed,</a:t>
            </a:r>
          </a:p>
          <a:p>
            <a:pPr marL="0" indent="0">
              <a:buNone/>
            </a:pPr>
            <a:r>
              <a:rPr lang="en-GB" sz="8000" dirty="0">
                <a:highlight>
                  <a:srgbClr val="FF00FF"/>
                </a:highlight>
                <a:latin typeface="Calibri" panose="020F0502020204030204" pitchFamily="34" charset="0"/>
                <a:ea typeface="Calibri" panose="020F0502020204030204" pitchFamily="34" charset="0"/>
                <a:cs typeface="Calibri" panose="020F0502020204030204" pitchFamily="34" charset="0"/>
              </a:rPr>
              <a:t>But my old home's love will never be exchanged</a:t>
            </a:r>
            <a:r>
              <a:rPr lang="en-GB" sz="8000" dirty="0">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GB" sz="8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So, here's my ode, just for you, dear place,</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I'll always remember</a:t>
            </a:r>
            <a:r>
              <a:rPr lang="en-GB" sz="8000" dirty="0">
                <a:highlight>
                  <a:srgbClr val="00FFFF"/>
                </a:highlight>
                <a:latin typeface="Calibri" panose="020F0502020204030204" pitchFamily="34" charset="0"/>
                <a:ea typeface="Calibri" panose="020F0502020204030204" pitchFamily="34" charset="0"/>
                <a:cs typeface="Calibri" panose="020F0502020204030204" pitchFamily="34" charset="0"/>
              </a:rPr>
              <a:t> your warm embrace</a:t>
            </a:r>
            <a:r>
              <a:rPr lang="en-GB" sz="80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I'm grateful for the love and joy </a:t>
            </a:r>
            <a:r>
              <a:rPr lang="en-GB" sz="8000" dirty="0">
                <a:highlight>
                  <a:srgbClr val="00FFFF"/>
                </a:highlight>
                <a:latin typeface="Calibri" panose="020F0502020204030204" pitchFamily="34" charset="0"/>
                <a:ea typeface="Calibri" panose="020F0502020204030204" pitchFamily="34" charset="0"/>
                <a:cs typeface="Calibri" panose="020F0502020204030204" pitchFamily="34" charset="0"/>
              </a:rPr>
              <a:t>you brought</a:t>
            </a:r>
            <a:r>
              <a:rPr lang="en-GB" sz="80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GB" sz="8000" dirty="0">
                <a:latin typeface="Calibri" panose="020F0502020204030204" pitchFamily="34" charset="0"/>
                <a:ea typeface="Calibri" panose="020F0502020204030204" pitchFamily="34" charset="0"/>
                <a:cs typeface="Calibri" panose="020F0502020204030204" pitchFamily="34" charset="0"/>
              </a:rPr>
              <a:t>My childhood home, forever in my thought!</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03FC007C-C20D-231E-B70B-4120104007BB}"/>
              </a:ext>
            </a:extLst>
          </p:cNvPr>
          <p:cNvSpPr>
            <a:spLocks noGrp="1"/>
          </p:cNvSpPr>
          <p:nvPr>
            <p:ph type="ftr" sz="quarter" idx="11"/>
          </p:nvPr>
        </p:nvSpPr>
        <p:spPr>
          <a:xfrm>
            <a:off x="348722" y="6492875"/>
            <a:ext cx="6297612" cy="365125"/>
          </a:xfrm>
        </p:spPr>
        <p:txBody>
          <a:bodyPr/>
          <a:lstStyle/>
          <a:p>
            <a:r>
              <a:rPr lang="en-GB" dirty="0"/>
              <a:t>Created by Pascale Thobois as part of the MTOT project 2023</a:t>
            </a:r>
          </a:p>
        </p:txBody>
      </p:sp>
    </p:spTree>
    <p:extLst>
      <p:ext uri="{BB962C8B-B14F-4D97-AF65-F5344CB8AC3E}">
        <p14:creationId xmlns:p14="http://schemas.microsoft.com/office/powerpoint/2010/main" val="370715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800D-EEB7-F8D5-14FC-87811359D342}"/>
              </a:ext>
            </a:extLst>
          </p:cNvPr>
          <p:cNvSpPr>
            <a:spLocks noGrp="1"/>
          </p:cNvSpPr>
          <p:nvPr>
            <p:ph type="title"/>
          </p:nvPr>
        </p:nvSpPr>
        <p:spPr/>
        <p:txBody>
          <a:bodyPr>
            <a:normAutofit/>
          </a:bodyPr>
          <a:lstStyle/>
          <a:p>
            <a:r>
              <a:rPr lang="en-GB" sz="4000" dirty="0"/>
              <a:t>Writing an Ode</a:t>
            </a:r>
          </a:p>
        </p:txBody>
      </p:sp>
      <p:sp>
        <p:nvSpPr>
          <p:cNvPr id="3" name="Content Placeholder 2">
            <a:extLst>
              <a:ext uri="{FF2B5EF4-FFF2-40B4-BE49-F238E27FC236}">
                <a16:creationId xmlns:a16="http://schemas.microsoft.com/office/drawing/2014/main" id="{5347D671-1391-2327-1823-CDC5D70D60B7}"/>
              </a:ext>
            </a:extLst>
          </p:cNvPr>
          <p:cNvSpPr>
            <a:spLocks noGrp="1"/>
          </p:cNvSpPr>
          <p:nvPr>
            <p:ph idx="1"/>
          </p:nvPr>
        </p:nvSpPr>
        <p:spPr>
          <a:xfrm>
            <a:off x="677334" y="1507447"/>
            <a:ext cx="8596668" cy="5023982"/>
          </a:xfrm>
        </p:spPr>
        <p:txBody>
          <a:bodyPr>
            <a:normAutofit lnSpcReduction="10000"/>
          </a:bodyPr>
          <a:lstStyle/>
          <a:p>
            <a:r>
              <a:rPr lang="en-GB" sz="3200" dirty="0"/>
              <a:t>Person speaking to the subject of the poem (the first line of the poem should address the subject, usually starts Oh! (insert subject)</a:t>
            </a:r>
          </a:p>
          <a:p>
            <a:r>
              <a:rPr lang="en-GB" sz="3200" dirty="0"/>
              <a:t>Repeated phrases e.g., ‘Oh! How I love…’ </a:t>
            </a:r>
          </a:p>
          <a:p>
            <a:r>
              <a:rPr lang="en-GB" sz="3200" dirty="0"/>
              <a:t>Use of numerous literary devices e.g., rhyme, personification, metaphors and similes. </a:t>
            </a:r>
          </a:p>
          <a:p>
            <a:r>
              <a:rPr lang="en-GB" sz="3200" dirty="0"/>
              <a:t>They do not have a specific rhyming scheme, structure or style – it is up to you.</a:t>
            </a:r>
          </a:p>
        </p:txBody>
      </p:sp>
      <p:sp>
        <p:nvSpPr>
          <p:cNvPr id="5" name="Footer Placeholder 4">
            <a:extLst>
              <a:ext uri="{FF2B5EF4-FFF2-40B4-BE49-F238E27FC236}">
                <a16:creationId xmlns:a16="http://schemas.microsoft.com/office/drawing/2014/main" id="{64AD022D-A901-222C-5D01-79295ED4084D}"/>
              </a:ext>
            </a:extLst>
          </p:cNvPr>
          <p:cNvSpPr>
            <a:spLocks noGrp="1"/>
          </p:cNvSpPr>
          <p:nvPr>
            <p:ph type="ftr" sz="quarter" idx="11"/>
          </p:nvPr>
        </p:nvSpPr>
        <p:spPr>
          <a:xfrm>
            <a:off x="405872" y="6550027"/>
            <a:ext cx="6297612" cy="365125"/>
          </a:xfrm>
        </p:spPr>
        <p:txBody>
          <a:bodyPr/>
          <a:lstStyle/>
          <a:p>
            <a:r>
              <a:rPr lang="en-GB" dirty="0"/>
              <a:t>Created by Pascale Thobois as part of the MTOT project 2023</a:t>
            </a:r>
          </a:p>
        </p:txBody>
      </p:sp>
    </p:spTree>
    <p:extLst>
      <p:ext uri="{BB962C8B-B14F-4D97-AF65-F5344CB8AC3E}">
        <p14:creationId xmlns:p14="http://schemas.microsoft.com/office/powerpoint/2010/main" val="355278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F2F2-2347-8012-A55F-3DEEDB01D9E4}"/>
              </a:ext>
            </a:extLst>
          </p:cNvPr>
          <p:cNvSpPr>
            <a:spLocks noGrp="1"/>
          </p:cNvSpPr>
          <p:nvPr>
            <p:ph type="title"/>
          </p:nvPr>
        </p:nvSpPr>
        <p:spPr>
          <a:xfrm>
            <a:off x="677334" y="193675"/>
            <a:ext cx="8596668" cy="1320800"/>
          </a:xfrm>
        </p:spPr>
        <p:txBody>
          <a:bodyPr>
            <a:normAutofit/>
          </a:bodyPr>
          <a:lstStyle/>
          <a:p>
            <a:r>
              <a:rPr lang="en-GB" sz="4000" dirty="0"/>
              <a:t>Stem Sentences</a:t>
            </a:r>
          </a:p>
        </p:txBody>
      </p:sp>
      <p:sp>
        <p:nvSpPr>
          <p:cNvPr id="4" name="Content Placeholder 2">
            <a:extLst>
              <a:ext uri="{FF2B5EF4-FFF2-40B4-BE49-F238E27FC236}">
                <a16:creationId xmlns:a16="http://schemas.microsoft.com/office/drawing/2014/main" id="{80E54118-DF1A-39B9-FBD7-D83CD44D2DE9}"/>
              </a:ext>
            </a:extLst>
          </p:cNvPr>
          <p:cNvSpPr txBox="1">
            <a:spLocks/>
          </p:cNvSpPr>
          <p:nvPr/>
        </p:nvSpPr>
        <p:spPr>
          <a:xfrm>
            <a:off x="829733" y="1666875"/>
            <a:ext cx="10685991" cy="54578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3200" dirty="0"/>
              <a:t>Oh! (subject), how you make me (feeling),</a:t>
            </a:r>
          </a:p>
          <a:p>
            <a:endParaRPr lang="en-GB" sz="3200" dirty="0"/>
          </a:p>
          <a:p>
            <a:r>
              <a:rPr lang="en-GB" sz="3200" dirty="0"/>
              <a:t>The way you (describe feeling/action)</a:t>
            </a:r>
          </a:p>
          <a:p>
            <a:endParaRPr lang="en-GB" sz="3200" dirty="0"/>
          </a:p>
          <a:p>
            <a:r>
              <a:rPr lang="en-GB" sz="3200" dirty="0"/>
              <a:t>How can I express (emotion) for the way you …</a:t>
            </a:r>
          </a:p>
        </p:txBody>
      </p:sp>
      <p:sp>
        <p:nvSpPr>
          <p:cNvPr id="6" name="Rectangle 2">
            <a:extLst>
              <a:ext uri="{FF2B5EF4-FFF2-40B4-BE49-F238E27FC236}">
                <a16:creationId xmlns:a16="http://schemas.microsoft.com/office/drawing/2014/main" id="{786D61C9-AAA9-30EF-F09B-4A3962AD7D01}"/>
              </a:ext>
            </a:extLst>
          </p:cNvPr>
          <p:cNvSpPr>
            <a:spLocks noChangeArrowheads="1"/>
          </p:cNvSpPr>
          <p:nvPr/>
        </p:nvSpPr>
        <p:spPr bwMode="auto">
          <a:xfrm>
            <a:off x="0" y="457200"/>
            <a:ext cx="12192000" cy="0"/>
          </a:xfrm>
          <a:prstGeom prst="rect">
            <a:avLst/>
          </a:prstGeom>
          <a:solidFill>
            <a:srgbClr val="1A73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FFFFFF"/>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Footer Placeholder 4">
            <a:extLst>
              <a:ext uri="{FF2B5EF4-FFF2-40B4-BE49-F238E27FC236}">
                <a16:creationId xmlns:a16="http://schemas.microsoft.com/office/drawing/2014/main" id="{55DB50AB-5F9D-47FB-5658-38C54E447413}"/>
              </a:ext>
            </a:extLst>
          </p:cNvPr>
          <p:cNvSpPr>
            <a:spLocks noGrp="1"/>
          </p:cNvSpPr>
          <p:nvPr>
            <p:ph type="ftr" sz="quarter" idx="11"/>
          </p:nvPr>
        </p:nvSpPr>
        <p:spPr>
          <a:xfrm>
            <a:off x="348721" y="6492875"/>
            <a:ext cx="6297612" cy="365125"/>
          </a:xfrm>
        </p:spPr>
        <p:txBody>
          <a:bodyPr/>
          <a:lstStyle/>
          <a:p>
            <a:r>
              <a:rPr lang="en-GB"/>
              <a:t>Created by Pascale Thobois as part of the MTOT project 2023</a:t>
            </a:r>
          </a:p>
        </p:txBody>
      </p:sp>
    </p:spTree>
    <p:extLst>
      <p:ext uri="{BB962C8B-B14F-4D97-AF65-F5344CB8AC3E}">
        <p14:creationId xmlns:p14="http://schemas.microsoft.com/office/powerpoint/2010/main" val="23279922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354</TotalTime>
  <Words>1686</Words>
  <Application>Microsoft Office PowerPoint</Application>
  <PresentationFormat>Widescreen</PresentationFormat>
  <Paragraphs>211</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inherit</vt:lpstr>
      <vt:lpstr>Trebuchet MS</vt:lpstr>
      <vt:lpstr>Wingdings 3</vt:lpstr>
      <vt:lpstr>Facet</vt:lpstr>
      <vt:lpstr>An Ode to …</vt:lpstr>
      <vt:lpstr>What is an Ode?</vt:lpstr>
      <vt:lpstr>What do I want to confess my love for?</vt:lpstr>
      <vt:lpstr>PowerPoint Presentation</vt:lpstr>
      <vt:lpstr>Challenge</vt:lpstr>
      <vt:lpstr>PowerPoint Presentation</vt:lpstr>
      <vt:lpstr>PowerPoint Presentation</vt:lpstr>
      <vt:lpstr>Writing an Ode</vt:lpstr>
      <vt:lpstr>Stem Sentences</vt:lpstr>
      <vt:lpstr>Translating </vt:lpstr>
      <vt:lpstr>Stem Sentences en français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Ode to …</dc:title>
  <dc:creator>Pascale Thobois</dc:creator>
  <cp:lastModifiedBy>Pascale Thobois</cp:lastModifiedBy>
  <cp:revision>8</cp:revision>
  <dcterms:created xsi:type="dcterms:W3CDTF">2023-07-17T09:08:01Z</dcterms:created>
  <dcterms:modified xsi:type="dcterms:W3CDTF">2024-04-10T18:14:03Z</dcterms:modified>
</cp:coreProperties>
</file>