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3" r:id="rId3"/>
    <p:sldId id="283" r:id="rId4"/>
    <p:sldId id="257" r:id="rId5"/>
    <p:sldId id="264" r:id="rId6"/>
    <p:sldId id="265" r:id="rId7"/>
    <p:sldId id="266" r:id="rId8"/>
    <p:sldId id="258" r:id="rId9"/>
    <p:sldId id="267" r:id="rId10"/>
    <p:sldId id="268" r:id="rId11"/>
    <p:sldId id="271" r:id="rId12"/>
    <p:sldId id="272" r:id="rId13"/>
    <p:sldId id="273" r:id="rId14"/>
    <p:sldId id="274" r:id="rId15"/>
    <p:sldId id="275" r:id="rId16"/>
    <p:sldId id="282" r:id="rId17"/>
    <p:sldId id="276" r:id="rId18"/>
    <p:sldId id="277" r:id="rId19"/>
    <p:sldId id="286" r:id="rId20"/>
    <p:sldId id="279" r:id="rId21"/>
    <p:sldId id="280" r:id="rId22"/>
    <p:sldId id="281" r:id="rId23"/>
    <p:sldId id="288" r:id="rId24"/>
    <p:sldId id="289"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2CFBDD-35F5-6F4E-B0F0-E3118F4D03A1}" name="Pascale Thobois" initials="PT" userId="5df77268001bf60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4628" autoAdjust="0"/>
  </p:normalViewPr>
  <p:slideViewPr>
    <p:cSldViewPr snapToGrid="0">
      <p:cViewPr varScale="1">
        <p:scale>
          <a:sx n="58" d="100"/>
          <a:sy n="58" d="100"/>
        </p:scale>
        <p:origin x="98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D2E0FA-6B25-300C-0304-5BC4A8D85A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FFC08DA-0DC0-1957-9C83-89941535BF1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5CF627-2F0C-4DA3-A923-CFCB6FD3677B}" type="datetimeFigureOut">
              <a:rPr lang="en-GB" smtClean="0"/>
              <a:t>10/04/2024</a:t>
            </a:fld>
            <a:endParaRPr lang="en-GB"/>
          </a:p>
        </p:txBody>
      </p:sp>
      <p:sp>
        <p:nvSpPr>
          <p:cNvPr id="4" name="Footer Placeholder 3">
            <a:extLst>
              <a:ext uri="{FF2B5EF4-FFF2-40B4-BE49-F238E27FC236}">
                <a16:creationId xmlns:a16="http://schemas.microsoft.com/office/drawing/2014/main" id="{3CE7EA44-1CE9-3CF4-BE7A-B7F9393D08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Created by Pascale Thobois as part of the MTOT project 2023</a:t>
            </a:r>
          </a:p>
        </p:txBody>
      </p:sp>
      <p:sp>
        <p:nvSpPr>
          <p:cNvPr id="5" name="Slide Number Placeholder 4">
            <a:extLst>
              <a:ext uri="{FF2B5EF4-FFF2-40B4-BE49-F238E27FC236}">
                <a16:creationId xmlns:a16="http://schemas.microsoft.com/office/drawing/2014/main" id="{49ED709E-DE0B-9102-F794-E29F61E6477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32646D-FB88-4E1F-99BC-6C5737625BE6}" type="slidenum">
              <a:rPr lang="en-GB" smtClean="0"/>
              <a:t>‹#›</a:t>
            </a:fld>
            <a:endParaRPr lang="en-GB"/>
          </a:p>
        </p:txBody>
      </p:sp>
    </p:spTree>
    <p:extLst>
      <p:ext uri="{BB962C8B-B14F-4D97-AF65-F5344CB8AC3E}">
        <p14:creationId xmlns:p14="http://schemas.microsoft.com/office/powerpoint/2010/main" val="15552224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89162-EF1A-4315-9131-D79547999E71}" type="datetimeFigureOut">
              <a:rPr lang="en-GB" smtClean="0"/>
              <a:t>10/04/2024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Created by Pascale Thobois as part of the MTOT project 2023</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6D79A-CD2D-47D2-ACDB-FA561813AB54}" type="slidenum">
              <a:rPr lang="en-GB" smtClean="0"/>
              <a:t>‹#›</a:t>
            </a:fld>
            <a:endParaRPr lang="en-GB"/>
          </a:p>
        </p:txBody>
      </p:sp>
    </p:spTree>
    <p:extLst>
      <p:ext uri="{BB962C8B-B14F-4D97-AF65-F5344CB8AC3E}">
        <p14:creationId xmlns:p14="http://schemas.microsoft.com/office/powerpoint/2010/main" val="163672631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tinybeans.go-vip.net/black-history-figures/slide/22"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10</a:t>
            </a:fld>
            <a:endParaRPr lang="en-GB"/>
          </a:p>
        </p:txBody>
      </p:sp>
      <p:sp>
        <p:nvSpPr>
          <p:cNvPr id="5" name="Footer Placeholder 4">
            <a:extLst>
              <a:ext uri="{FF2B5EF4-FFF2-40B4-BE49-F238E27FC236}">
                <a16:creationId xmlns:a16="http://schemas.microsoft.com/office/drawing/2014/main" id="{D4F2F423-5479-6C38-5A01-5932E6B7F148}"/>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658781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Preparation: Gather a selection of poems suitable for the age and reading level of your pupils. Choose lines from these poems, ensuring that each line contains interesting and varied vocabulary.</a:t>
            </a:r>
          </a:p>
          <a:p>
            <a:endParaRPr lang="en-GB" dirty="0"/>
          </a:p>
          <a:p>
            <a:r>
              <a:rPr lang="en-GB" dirty="0"/>
              <a:t>Introduction: Begin the activity by explaining to the class that they will be exploring the sound and significance of words in a poem through a fun exercise called the "Sound Tunnel."</a:t>
            </a:r>
          </a:p>
          <a:p>
            <a:endParaRPr lang="en-GB" dirty="0"/>
          </a:p>
          <a:p>
            <a:r>
              <a:rPr lang="en-GB" dirty="0"/>
              <a:t>Distribute Lines: Hand out one line from a poem to each student in the class. Make sure everyone has a different line.</a:t>
            </a:r>
          </a:p>
          <a:p>
            <a:endParaRPr lang="en-GB" dirty="0"/>
          </a:p>
          <a:p>
            <a:r>
              <a:rPr lang="en-GB" dirty="0"/>
              <a:t>Word Selection: Instruct the students to read their assigned line carefully and identify the word they find most captivating or intriguing.</a:t>
            </a:r>
          </a:p>
          <a:p>
            <a:endParaRPr lang="en-GB" dirty="0"/>
          </a:p>
          <a:p>
            <a:r>
              <a:rPr lang="en-GB" dirty="0"/>
              <a:t>Form the Tunnel: Have the students stand in two lines facing each other, creating a tunnel-like pathway for one person to walk through.</a:t>
            </a:r>
          </a:p>
          <a:p>
            <a:endParaRPr lang="en-GB" dirty="0"/>
          </a:p>
          <a:p>
            <a:r>
              <a:rPr lang="en-GB" dirty="0"/>
              <a:t>Walk Through the Tunnel: Ask the students to take turns walking through the tunnel while their classmates stand on either side. As they walk through, each student should say their chosen word aloud.</a:t>
            </a:r>
          </a:p>
          <a:p>
            <a:endParaRPr lang="en-GB" dirty="0"/>
          </a:p>
          <a:p>
            <a:r>
              <a:rPr lang="en-GB" dirty="0"/>
              <a:t>Variation: To add excitement, suggest different ways of saying the words, such as whispering, emphasizing certain syllables, or changing the tone.</a:t>
            </a:r>
          </a:p>
          <a:p>
            <a:endParaRPr lang="en-GB" dirty="0"/>
          </a:p>
          <a:p>
            <a:r>
              <a:rPr lang="en-GB" dirty="0"/>
              <a:t>Blind Walk: Encourage some students to go through the tunnel with their eyes shut to enhance their focus on the sounds.</a:t>
            </a:r>
          </a:p>
          <a:p>
            <a:endParaRPr lang="en-GB" dirty="0"/>
          </a:p>
          <a:p>
            <a:r>
              <a:rPr lang="en-GB" dirty="0"/>
              <a:t>Group Discussion: After everyone has experienced the sound tunnel, gather the class together for a group discussion. Ask them to share the words that stood out to them and explain why those words caught their attention.</a:t>
            </a:r>
          </a:p>
          <a:p>
            <a:endParaRPr lang="en-GB" dirty="0"/>
          </a:p>
          <a:p>
            <a:r>
              <a:rPr lang="en-GB" dirty="0"/>
              <a:t>Word Grouping: Prompt the students to think about how they would group the words based on similarities in sound, meaning, or emotional impact.</a:t>
            </a:r>
          </a:p>
          <a:p>
            <a:endParaRPr lang="en-GB" dirty="0"/>
          </a:p>
          <a:p>
            <a:r>
              <a:rPr lang="en-GB" dirty="0"/>
              <a:t>Analysing Vocabulary Choices: Discuss with the class how the poem's author strategically uses specific words to create certain effects and emotions in the reader.</a:t>
            </a:r>
          </a:p>
          <a:p>
            <a:endParaRPr lang="en-GB" dirty="0"/>
          </a:p>
          <a:p>
            <a:r>
              <a:rPr lang="en-GB" b="1" dirty="0"/>
              <a:t>Step by step TEACHER NOTES</a:t>
            </a:r>
          </a:p>
          <a:p>
            <a:endParaRPr lang="en-GB" dirty="0"/>
          </a:p>
          <a:p>
            <a:r>
              <a:rPr lang="en-GB" dirty="0"/>
              <a:t>Follow-up Activities: To reinforce their understanding, you can have students analyse the poem as a whole, looking for patterns in language and sound.</a:t>
            </a:r>
          </a:p>
          <a:p>
            <a:endParaRPr lang="en-GB" dirty="0"/>
          </a:p>
          <a:p>
            <a:r>
              <a:rPr lang="en-GB" dirty="0"/>
              <a:t>By following these instructions, your pupils will be actively engaged in exploring the auditory elements of poetry, enhancing their appreciation for language and fostering a deeper connection with the poems they read.</a:t>
            </a:r>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19</a:t>
            </a:fld>
            <a:endParaRPr lang="en-GB"/>
          </a:p>
        </p:txBody>
      </p:sp>
      <p:sp>
        <p:nvSpPr>
          <p:cNvPr id="5" name="Footer Placeholder 4">
            <a:extLst>
              <a:ext uri="{FF2B5EF4-FFF2-40B4-BE49-F238E27FC236}">
                <a16:creationId xmlns:a16="http://schemas.microsoft.com/office/drawing/2014/main" id="{8FE74EF5-138B-91A1-7678-D50E4A8C807F}"/>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168067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20</a:t>
            </a:fld>
            <a:endParaRPr lang="en-GB"/>
          </a:p>
        </p:txBody>
      </p:sp>
      <p:sp>
        <p:nvSpPr>
          <p:cNvPr id="5" name="Footer Placeholder 4">
            <a:extLst>
              <a:ext uri="{FF2B5EF4-FFF2-40B4-BE49-F238E27FC236}">
                <a16:creationId xmlns:a16="http://schemas.microsoft.com/office/drawing/2014/main" id="{4969AE6B-3BA5-3C10-BD37-3007A109E5DA}"/>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595765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74151"/>
                </a:solidFill>
              </a:rPr>
              <a:t>*Historical figures could include notable BIPOC people who do not often get spoken about in mainstream education.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74151"/>
                </a:solidFill>
              </a:rPr>
              <a:t>See - 	</a:t>
            </a:r>
            <a:r>
              <a:rPr lang="en-GB" b="0" i="0" u="none" strike="noStrike" dirty="0">
                <a:effectLst/>
                <a:latin typeface="Source Sans Pro" panose="020B0503030403020204" pitchFamily="34" charset="0"/>
                <a:hlinkClick r:id="rId3"/>
              </a:rPr>
              <a:t>Mae C. Jemison</a:t>
            </a:r>
            <a:r>
              <a:rPr lang="en-GB" b="0" i="0" dirty="0">
                <a:solidFill>
                  <a:srgbClr val="322E39"/>
                </a:solidFill>
                <a:effectLst/>
                <a:latin typeface="Source Sans Pro" panose="020B0503030403020204" pitchFamily="34" charset="0"/>
              </a:rPr>
              <a:t> is an American physician and astronaut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322E39"/>
                </a:solidFill>
                <a:effectLst/>
                <a:latin typeface="Source Sans Pro" panose="020B0503030403020204" pitchFamily="34" charset="0"/>
              </a:rPr>
              <a:t>	</a:t>
            </a:r>
            <a:endParaRPr lang="en-GB" sz="1200" dirty="0">
              <a:solidFill>
                <a:srgbClr val="374151"/>
              </a:solidFill>
            </a:endParaRPr>
          </a:p>
          <a:p>
            <a:endParaRPr lang="en-GB" dirty="0"/>
          </a:p>
          <a:p>
            <a:r>
              <a:rPr lang="en-GB" dirty="0"/>
              <a:t>**Mythological creatures in different cultures. </a:t>
            </a:r>
          </a:p>
        </p:txBody>
      </p:sp>
      <p:sp>
        <p:nvSpPr>
          <p:cNvPr id="4" name="Slide Number Placeholder 3"/>
          <p:cNvSpPr>
            <a:spLocks noGrp="1"/>
          </p:cNvSpPr>
          <p:nvPr>
            <p:ph type="sldNum" sz="quarter" idx="5"/>
          </p:nvPr>
        </p:nvSpPr>
        <p:spPr/>
        <p:txBody>
          <a:bodyPr/>
          <a:lstStyle/>
          <a:p>
            <a:fld id="{3426D79A-CD2D-47D2-ACDB-FA561813AB54}" type="slidenum">
              <a:rPr lang="en-GB" smtClean="0"/>
              <a:t>21</a:t>
            </a:fld>
            <a:endParaRPr lang="en-GB"/>
          </a:p>
        </p:txBody>
      </p:sp>
      <p:sp>
        <p:nvSpPr>
          <p:cNvPr id="5" name="Footer Placeholder 4">
            <a:extLst>
              <a:ext uri="{FF2B5EF4-FFF2-40B4-BE49-F238E27FC236}">
                <a16:creationId xmlns:a16="http://schemas.microsoft.com/office/drawing/2014/main" id="{0B0E7DA9-5877-6332-94C8-34F30CC09349}"/>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10418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22</a:t>
            </a:fld>
            <a:endParaRPr lang="en-GB"/>
          </a:p>
        </p:txBody>
      </p:sp>
      <p:sp>
        <p:nvSpPr>
          <p:cNvPr id="5" name="Footer Placeholder 4">
            <a:extLst>
              <a:ext uri="{FF2B5EF4-FFF2-40B4-BE49-F238E27FC236}">
                <a16:creationId xmlns:a16="http://schemas.microsoft.com/office/drawing/2014/main" id="{E924CAFB-8364-0E5C-EB97-DAB0C008D253}"/>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173704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23</a:t>
            </a:fld>
            <a:endParaRPr lang="en-GB"/>
          </a:p>
        </p:txBody>
      </p:sp>
      <p:sp>
        <p:nvSpPr>
          <p:cNvPr id="5" name="Footer Placeholder 4">
            <a:extLst>
              <a:ext uri="{FF2B5EF4-FFF2-40B4-BE49-F238E27FC236}">
                <a16:creationId xmlns:a16="http://schemas.microsoft.com/office/drawing/2014/main" id="{326CCC2A-B2C1-FF8D-887D-F035676118FE}"/>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332276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24</a:t>
            </a:fld>
            <a:endParaRPr lang="en-GB"/>
          </a:p>
        </p:txBody>
      </p:sp>
      <p:sp>
        <p:nvSpPr>
          <p:cNvPr id="5" name="Footer Placeholder 4">
            <a:extLst>
              <a:ext uri="{FF2B5EF4-FFF2-40B4-BE49-F238E27FC236}">
                <a16:creationId xmlns:a16="http://schemas.microsoft.com/office/drawing/2014/main" id="{7CC140B5-C949-65CA-565D-B06DAA0ED369}"/>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4059806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25</a:t>
            </a:fld>
            <a:endParaRPr lang="en-GB"/>
          </a:p>
        </p:txBody>
      </p:sp>
      <p:sp>
        <p:nvSpPr>
          <p:cNvPr id="5" name="Footer Placeholder 4">
            <a:extLst>
              <a:ext uri="{FF2B5EF4-FFF2-40B4-BE49-F238E27FC236}">
                <a16:creationId xmlns:a16="http://schemas.microsoft.com/office/drawing/2014/main" id="{E2EB28BA-18B1-B729-F08F-FBA0139EE940}"/>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47395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E.g., Cliffs</a:t>
            </a:r>
            <a:br>
              <a:rPr lang="en-GB" sz="1200" dirty="0"/>
            </a:br>
            <a:r>
              <a:rPr lang="en-GB" sz="1200" dirty="0"/>
              <a:t>Sharp, jagged and wild,</a:t>
            </a:r>
            <a:br>
              <a:rPr lang="en-GB" sz="1200" dirty="0"/>
            </a:br>
            <a:r>
              <a:rPr lang="en-GB" sz="1200" dirty="0"/>
              <a:t>Scaling high above</a:t>
            </a:r>
            <a:br>
              <a:rPr lang="en-GB" sz="1200" dirty="0"/>
            </a:br>
            <a:r>
              <a:rPr lang="en-GB" sz="1200" dirty="0"/>
              <a:t>The wind, clouds and sky,</a:t>
            </a:r>
            <a:br>
              <a:rPr lang="en-GB" sz="1200" dirty="0"/>
            </a:br>
            <a:r>
              <a:rPr lang="en-GB" sz="1200" dirty="0"/>
              <a:t>Up high</a:t>
            </a:r>
            <a:br>
              <a:rPr lang="en-GB" sz="1200" dirty="0"/>
            </a:br>
            <a:r>
              <a:rPr lang="en-GB" sz="1200" dirty="0"/>
              <a:t>quick drop</a:t>
            </a:r>
            <a:br>
              <a:rPr lang="en-GB" sz="1200" dirty="0"/>
            </a:br>
            <a:r>
              <a:rPr lang="en-GB" sz="1200" dirty="0"/>
              <a:t>stumbling, rolling,</a:t>
            </a:r>
            <a:br>
              <a:rPr lang="en-GB" sz="1200" dirty="0"/>
            </a:br>
            <a:r>
              <a:rPr lang="en-GB" sz="1200" dirty="0"/>
              <a:t>stop.</a:t>
            </a:r>
            <a:br>
              <a:rPr lang="en-GB" sz="1200" dirty="0"/>
            </a:br>
            <a:r>
              <a:rPr lang="en-GB" sz="1200" dirty="0"/>
              <a:t>Mouth full of dirt </a:t>
            </a:r>
          </a:p>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11</a:t>
            </a:fld>
            <a:endParaRPr lang="en-GB"/>
          </a:p>
        </p:txBody>
      </p:sp>
      <p:sp>
        <p:nvSpPr>
          <p:cNvPr id="5" name="Footer Placeholder 4">
            <a:extLst>
              <a:ext uri="{FF2B5EF4-FFF2-40B4-BE49-F238E27FC236}">
                <a16:creationId xmlns:a16="http://schemas.microsoft.com/office/drawing/2014/main" id="{78F37904-463A-4E67-22AE-1770FEBD4BA4}"/>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96801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12</a:t>
            </a:fld>
            <a:endParaRPr lang="en-GB"/>
          </a:p>
        </p:txBody>
      </p:sp>
      <p:sp>
        <p:nvSpPr>
          <p:cNvPr id="5" name="Footer Placeholder 4">
            <a:extLst>
              <a:ext uri="{FF2B5EF4-FFF2-40B4-BE49-F238E27FC236}">
                <a16:creationId xmlns:a16="http://schemas.microsoft.com/office/drawing/2014/main" id="{813B21B3-753A-565E-506F-21AB31B923E2}"/>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98290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13</a:t>
            </a:fld>
            <a:endParaRPr lang="en-GB"/>
          </a:p>
        </p:txBody>
      </p:sp>
      <p:sp>
        <p:nvSpPr>
          <p:cNvPr id="5" name="Footer Placeholder 4">
            <a:extLst>
              <a:ext uri="{FF2B5EF4-FFF2-40B4-BE49-F238E27FC236}">
                <a16:creationId xmlns:a16="http://schemas.microsoft.com/office/drawing/2014/main" id="{4FFB9B4F-5746-4E85-38DE-A64D174FE269}"/>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544912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74151"/>
                </a:solidFill>
                <a:effectLst/>
                <a:latin typeface="Söhne"/>
              </a:rPr>
              <a:t>You can adjust the difficulty of each of these activities based on the needs of the cohorts you are teaching. </a:t>
            </a:r>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14</a:t>
            </a:fld>
            <a:endParaRPr lang="en-GB"/>
          </a:p>
        </p:txBody>
      </p:sp>
      <p:sp>
        <p:nvSpPr>
          <p:cNvPr id="5" name="Footer Placeholder 4">
            <a:extLst>
              <a:ext uri="{FF2B5EF4-FFF2-40B4-BE49-F238E27FC236}">
                <a16:creationId xmlns:a16="http://schemas.microsoft.com/office/drawing/2014/main" id="{8B4912BD-0E42-C604-63E1-1803BD863367}"/>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601909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15</a:t>
            </a:fld>
            <a:endParaRPr lang="en-GB"/>
          </a:p>
        </p:txBody>
      </p:sp>
      <p:sp>
        <p:nvSpPr>
          <p:cNvPr id="5" name="Footer Placeholder 4">
            <a:extLst>
              <a:ext uri="{FF2B5EF4-FFF2-40B4-BE49-F238E27FC236}">
                <a16:creationId xmlns:a16="http://schemas.microsoft.com/office/drawing/2014/main" id="{1EB6F1BE-FFA8-82EE-D57E-C4B0BE14D201}"/>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67311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*Call and response song that can be found in various forms online. General chant starts with a leader (bold) and response. </a:t>
            </a:r>
          </a:p>
          <a:p>
            <a:endParaRPr lang="en-GB" dirty="0"/>
          </a:p>
          <a:p>
            <a:r>
              <a:rPr lang="en-GB" b="1" i="0" dirty="0"/>
              <a:t>I said a boom </a:t>
            </a:r>
            <a:r>
              <a:rPr lang="en-GB" b="1" i="0" dirty="0" err="1"/>
              <a:t>chika</a:t>
            </a:r>
            <a:endParaRPr lang="en-GB" b="1" i="0" dirty="0"/>
          </a:p>
          <a:p>
            <a:r>
              <a:rPr lang="en-GB" b="0" i="0" dirty="0"/>
              <a:t>I said a boom </a:t>
            </a:r>
            <a:r>
              <a:rPr lang="en-GB" b="0" i="0" dirty="0" err="1"/>
              <a:t>chika</a:t>
            </a:r>
            <a:endParaRPr lang="en-GB" b="0" i="0" dirty="0"/>
          </a:p>
          <a:p>
            <a:r>
              <a:rPr lang="en-GB" b="1" i="0" dirty="0"/>
              <a:t>I said a boom </a:t>
            </a:r>
            <a:r>
              <a:rPr lang="en-GB" b="1" i="0" dirty="0" err="1"/>
              <a:t>chika</a:t>
            </a:r>
            <a:endParaRPr lang="en-GB" b="1" i="0" dirty="0"/>
          </a:p>
          <a:p>
            <a:r>
              <a:rPr lang="en-GB" b="0" i="0" dirty="0"/>
              <a:t>I said a boom </a:t>
            </a:r>
            <a:r>
              <a:rPr lang="en-GB" b="0" i="0" dirty="0" err="1"/>
              <a:t>chika</a:t>
            </a:r>
            <a:endParaRPr lang="en-GB" b="0" i="0" dirty="0"/>
          </a:p>
          <a:p>
            <a:r>
              <a:rPr lang="en-GB" b="1" i="0" dirty="0"/>
              <a:t>I said a boom </a:t>
            </a:r>
            <a:r>
              <a:rPr lang="en-GB" b="1" i="0" dirty="0" err="1"/>
              <a:t>chika</a:t>
            </a:r>
            <a:r>
              <a:rPr lang="en-GB" b="1" i="0" dirty="0"/>
              <a:t> </a:t>
            </a:r>
            <a:r>
              <a:rPr lang="en-GB" b="1" i="0" dirty="0" err="1"/>
              <a:t>rocka-chika</a:t>
            </a:r>
            <a:r>
              <a:rPr lang="en-GB" b="1" i="0" dirty="0"/>
              <a:t> </a:t>
            </a:r>
            <a:r>
              <a:rPr lang="en-GB" b="1" i="0" dirty="0" err="1"/>
              <a:t>rocka-chika</a:t>
            </a:r>
            <a:r>
              <a:rPr lang="en-GB" b="1" i="0" dirty="0"/>
              <a:t> boom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t>I said a boom </a:t>
            </a:r>
            <a:r>
              <a:rPr lang="en-GB" b="0" i="0" dirty="0" err="1"/>
              <a:t>chika</a:t>
            </a:r>
            <a:r>
              <a:rPr lang="en-GB" b="0" i="0" dirty="0"/>
              <a:t> </a:t>
            </a:r>
            <a:r>
              <a:rPr lang="en-GB" b="0" i="0" dirty="0" err="1"/>
              <a:t>rocka-chika</a:t>
            </a:r>
            <a:r>
              <a:rPr lang="en-GB" b="0" i="0" dirty="0"/>
              <a:t> </a:t>
            </a:r>
            <a:r>
              <a:rPr lang="en-GB" b="0" i="0" dirty="0" err="1"/>
              <a:t>rocka-chika</a:t>
            </a:r>
            <a:r>
              <a:rPr lang="en-GB" b="0" i="0" dirty="0"/>
              <a:t> boom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t>Uh, huh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t>Uh, huh,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t>One more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t>One more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t>But this time, xxx </a:t>
            </a:r>
            <a:r>
              <a:rPr lang="en-GB" b="0" i="0" dirty="0"/>
              <a:t>(</a:t>
            </a:r>
            <a:r>
              <a:rPr lang="en-GB" b="0" i="1" dirty="0"/>
              <a:t>could be in the style of an opera singer, rockstar or faster, slower, or like an animal e.g. mouse, sloth, snake)</a:t>
            </a:r>
            <a:endParaRPr lang="en-GB" b="1" i="0" dirty="0"/>
          </a:p>
          <a:p>
            <a:r>
              <a:rPr lang="en-GB" b="0" i="0" u="none" dirty="0"/>
              <a:t>But this time, xxx </a:t>
            </a:r>
          </a:p>
          <a:p>
            <a:endParaRPr lang="en-GB" b="0" i="0" u="none" dirty="0"/>
          </a:p>
          <a:p>
            <a:r>
              <a:rPr lang="en-GB" b="0" i="1" u="none" dirty="0"/>
              <a:t>-repeat as many time as wanted, changing the style, speed or way of singing. Get children to recommend suggestions as they get familiar with the rhythm - </a:t>
            </a:r>
          </a:p>
        </p:txBody>
      </p:sp>
      <p:sp>
        <p:nvSpPr>
          <p:cNvPr id="4" name="Slide Number Placeholder 3"/>
          <p:cNvSpPr>
            <a:spLocks noGrp="1"/>
          </p:cNvSpPr>
          <p:nvPr>
            <p:ph type="sldNum" sz="quarter" idx="5"/>
          </p:nvPr>
        </p:nvSpPr>
        <p:spPr/>
        <p:txBody>
          <a:bodyPr/>
          <a:lstStyle/>
          <a:p>
            <a:fld id="{3426D79A-CD2D-47D2-ACDB-FA561813AB54}" type="slidenum">
              <a:rPr lang="en-GB" smtClean="0"/>
              <a:t>16</a:t>
            </a:fld>
            <a:endParaRPr lang="en-GB"/>
          </a:p>
        </p:txBody>
      </p:sp>
      <p:sp>
        <p:nvSpPr>
          <p:cNvPr id="5" name="Footer Placeholder 4">
            <a:extLst>
              <a:ext uri="{FF2B5EF4-FFF2-40B4-BE49-F238E27FC236}">
                <a16:creationId xmlns:a16="http://schemas.microsoft.com/office/drawing/2014/main" id="{4068A2DE-0ABF-7EB4-EDA2-85BECFC5C4B9}"/>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853782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17</a:t>
            </a:fld>
            <a:endParaRPr lang="en-GB"/>
          </a:p>
        </p:txBody>
      </p:sp>
      <p:sp>
        <p:nvSpPr>
          <p:cNvPr id="5" name="Footer Placeholder 4">
            <a:extLst>
              <a:ext uri="{FF2B5EF4-FFF2-40B4-BE49-F238E27FC236}">
                <a16:creationId xmlns:a16="http://schemas.microsoft.com/office/drawing/2014/main" id="{4F6F0127-1CA5-E570-4B5F-AB981FE8405C}"/>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357088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26D79A-CD2D-47D2-ACDB-FA561813AB54}" type="slidenum">
              <a:rPr lang="en-GB" smtClean="0"/>
              <a:t>18</a:t>
            </a:fld>
            <a:endParaRPr lang="en-GB"/>
          </a:p>
        </p:txBody>
      </p:sp>
      <p:sp>
        <p:nvSpPr>
          <p:cNvPr id="5" name="Footer Placeholder 4">
            <a:extLst>
              <a:ext uri="{FF2B5EF4-FFF2-40B4-BE49-F238E27FC236}">
                <a16:creationId xmlns:a16="http://schemas.microsoft.com/office/drawing/2014/main" id="{CE637585-4378-95A0-DC6B-E74EC4612069}"/>
              </a:ext>
            </a:extLst>
          </p:cNvPr>
          <p:cNvSpPr>
            <a:spLocks noGrp="1"/>
          </p:cNvSpPr>
          <p:nvPr>
            <p:ph type="ftr" sz="quarter" idx="4"/>
          </p:nvPr>
        </p:nvSpPr>
        <p:spPr/>
        <p:txBody>
          <a:bodyPr/>
          <a:lstStyle/>
          <a:p>
            <a:r>
              <a:rPr lang="en-GB"/>
              <a:t>Created by Pascale Thobois as part of the MTOT project 2023</a:t>
            </a:r>
          </a:p>
        </p:txBody>
      </p:sp>
    </p:spTree>
    <p:extLst>
      <p:ext uri="{BB962C8B-B14F-4D97-AF65-F5344CB8AC3E}">
        <p14:creationId xmlns:p14="http://schemas.microsoft.com/office/powerpoint/2010/main" val="49171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4C9B3-9587-0849-7524-C761245E9C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1E18658-09D1-90B2-3B58-0C855945A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060CA7-E956-3051-AC50-49CA16038285}"/>
              </a:ext>
            </a:extLst>
          </p:cNvPr>
          <p:cNvSpPr>
            <a:spLocks noGrp="1"/>
          </p:cNvSpPr>
          <p:nvPr>
            <p:ph type="dt" sz="half" idx="10"/>
          </p:nvPr>
        </p:nvSpPr>
        <p:spPr/>
        <p:txBody>
          <a:bodyPr/>
          <a:lstStyle/>
          <a:p>
            <a:fld id="{A03E458C-B431-4097-8CB4-47E2ED9BCDE0}" type="datetime1">
              <a:rPr lang="en-GB" smtClean="0"/>
              <a:t>10/04/2024</a:t>
            </a:fld>
            <a:endParaRPr lang="en-GB"/>
          </a:p>
        </p:txBody>
      </p:sp>
      <p:sp>
        <p:nvSpPr>
          <p:cNvPr id="5" name="Footer Placeholder 4">
            <a:extLst>
              <a:ext uri="{FF2B5EF4-FFF2-40B4-BE49-F238E27FC236}">
                <a16:creationId xmlns:a16="http://schemas.microsoft.com/office/drawing/2014/main" id="{561996F3-D035-ACB7-2026-D8268068727D}"/>
              </a:ext>
            </a:extLst>
          </p:cNvPr>
          <p:cNvSpPr>
            <a:spLocks noGrp="1"/>
          </p:cNvSpPr>
          <p:nvPr>
            <p:ph type="ftr" sz="quarter" idx="11"/>
          </p:nvPr>
        </p:nvSpPr>
        <p:spPr/>
        <p:txBody>
          <a:body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26B16AAC-439A-937B-6BFD-2D152E874257}"/>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240049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CB08-89BA-BA93-E0FD-B1D7151FA1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56C09E-3806-E7BD-6C9F-C8F627A3B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B5AFA4-A1C6-5B14-C13F-99AD17CCEF16}"/>
              </a:ext>
            </a:extLst>
          </p:cNvPr>
          <p:cNvSpPr>
            <a:spLocks noGrp="1"/>
          </p:cNvSpPr>
          <p:nvPr>
            <p:ph type="dt" sz="half" idx="10"/>
          </p:nvPr>
        </p:nvSpPr>
        <p:spPr/>
        <p:txBody>
          <a:bodyPr/>
          <a:lstStyle/>
          <a:p>
            <a:fld id="{8B39E110-9AF4-4DE7-8188-5BDC26A98752}" type="datetime1">
              <a:rPr lang="en-GB" smtClean="0"/>
              <a:t>10/04/2024</a:t>
            </a:fld>
            <a:endParaRPr lang="en-GB"/>
          </a:p>
        </p:txBody>
      </p:sp>
      <p:sp>
        <p:nvSpPr>
          <p:cNvPr id="5" name="Footer Placeholder 4">
            <a:extLst>
              <a:ext uri="{FF2B5EF4-FFF2-40B4-BE49-F238E27FC236}">
                <a16:creationId xmlns:a16="http://schemas.microsoft.com/office/drawing/2014/main" id="{4E028F7E-383D-628F-6F73-D6962B8D269F}"/>
              </a:ext>
            </a:extLst>
          </p:cNvPr>
          <p:cNvSpPr>
            <a:spLocks noGrp="1"/>
          </p:cNvSpPr>
          <p:nvPr>
            <p:ph type="ftr" sz="quarter" idx="11"/>
          </p:nvPr>
        </p:nvSpPr>
        <p:spPr/>
        <p:txBody>
          <a:body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00850C67-7EBF-FFDD-5C00-D4097BCEB5B7}"/>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38428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CA96A5-564C-CFC8-60E3-7439723038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D3EFAE-48FC-CE8B-A1EE-C05A7D6A5A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0F1057-2D27-726F-F3EB-2C396E61A32C}"/>
              </a:ext>
            </a:extLst>
          </p:cNvPr>
          <p:cNvSpPr>
            <a:spLocks noGrp="1"/>
          </p:cNvSpPr>
          <p:nvPr>
            <p:ph type="dt" sz="half" idx="10"/>
          </p:nvPr>
        </p:nvSpPr>
        <p:spPr/>
        <p:txBody>
          <a:bodyPr/>
          <a:lstStyle/>
          <a:p>
            <a:fld id="{C2ED79FE-56F7-4E87-9AE4-E2CB63A24122}" type="datetime1">
              <a:rPr lang="en-GB" smtClean="0"/>
              <a:t>10/04/2024</a:t>
            </a:fld>
            <a:endParaRPr lang="en-GB"/>
          </a:p>
        </p:txBody>
      </p:sp>
      <p:sp>
        <p:nvSpPr>
          <p:cNvPr id="5" name="Footer Placeholder 4">
            <a:extLst>
              <a:ext uri="{FF2B5EF4-FFF2-40B4-BE49-F238E27FC236}">
                <a16:creationId xmlns:a16="http://schemas.microsoft.com/office/drawing/2014/main" id="{40E3C8BD-DBF3-F0A1-0087-F8C718FABADF}"/>
              </a:ext>
            </a:extLst>
          </p:cNvPr>
          <p:cNvSpPr>
            <a:spLocks noGrp="1"/>
          </p:cNvSpPr>
          <p:nvPr>
            <p:ph type="ftr" sz="quarter" idx="11"/>
          </p:nvPr>
        </p:nvSpPr>
        <p:spPr/>
        <p:txBody>
          <a:body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D460AA53-8BC8-4F9F-0953-630923162A58}"/>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311613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80D9-2AD3-BBA5-C04E-2C088A2EE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09267E-FFF6-47FD-03FB-17645C4C72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C35096-BFD7-8594-B719-1DABACA85525}"/>
              </a:ext>
            </a:extLst>
          </p:cNvPr>
          <p:cNvSpPr>
            <a:spLocks noGrp="1"/>
          </p:cNvSpPr>
          <p:nvPr>
            <p:ph type="dt" sz="half" idx="10"/>
          </p:nvPr>
        </p:nvSpPr>
        <p:spPr/>
        <p:txBody>
          <a:bodyPr/>
          <a:lstStyle/>
          <a:p>
            <a:fld id="{B4067D15-F35A-4289-BC67-AACAB931CD5A}" type="datetime1">
              <a:rPr lang="en-GB" smtClean="0"/>
              <a:t>10/04/2024</a:t>
            </a:fld>
            <a:endParaRPr lang="en-GB"/>
          </a:p>
        </p:txBody>
      </p:sp>
      <p:sp>
        <p:nvSpPr>
          <p:cNvPr id="5" name="Footer Placeholder 4">
            <a:extLst>
              <a:ext uri="{FF2B5EF4-FFF2-40B4-BE49-F238E27FC236}">
                <a16:creationId xmlns:a16="http://schemas.microsoft.com/office/drawing/2014/main" id="{8085212D-11BE-2E7A-2AEF-5295480B3F08}"/>
              </a:ext>
            </a:extLst>
          </p:cNvPr>
          <p:cNvSpPr>
            <a:spLocks noGrp="1"/>
          </p:cNvSpPr>
          <p:nvPr>
            <p:ph type="ftr" sz="quarter" idx="11"/>
          </p:nvPr>
        </p:nvSpPr>
        <p:spPr/>
        <p:txBody>
          <a:body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C10CCE1B-7ED0-D826-4AC5-8C46EEBA3205}"/>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42327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23AE-0B9F-468F-FBDB-7122DB3180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434D42-4A7B-F167-C091-6C34CF5135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063ED1-9F8E-821A-D11D-DC00F87AEECC}"/>
              </a:ext>
            </a:extLst>
          </p:cNvPr>
          <p:cNvSpPr>
            <a:spLocks noGrp="1"/>
          </p:cNvSpPr>
          <p:nvPr>
            <p:ph type="dt" sz="half" idx="10"/>
          </p:nvPr>
        </p:nvSpPr>
        <p:spPr/>
        <p:txBody>
          <a:bodyPr/>
          <a:lstStyle/>
          <a:p>
            <a:fld id="{7CC8F501-A11A-45B2-9C93-95AD6929202C}" type="datetime1">
              <a:rPr lang="en-GB" smtClean="0"/>
              <a:t>10/04/2024</a:t>
            </a:fld>
            <a:endParaRPr lang="en-GB"/>
          </a:p>
        </p:txBody>
      </p:sp>
      <p:sp>
        <p:nvSpPr>
          <p:cNvPr id="5" name="Footer Placeholder 4">
            <a:extLst>
              <a:ext uri="{FF2B5EF4-FFF2-40B4-BE49-F238E27FC236}">
                <a16:creationId xmlns:a16="http://schemas.microsoft.com/office/drawing/2014/main" id="{61B54F5F-6F18-70BB-63A7-CF3780699744}"/>
              </a:ext>
            </a:extLst>
          </p:cNvPr>
          <p:cNvSpPr>
            <a:spLocks noGrp="1"/>
          </p:cNvSpPr>
          <p:nvPr>
            <p:ph type="ftr" sz="quarter" idx="11"/>
          </p:nvPr>
        </p:nvSpPr>
        <p:spPr/>
        <p:txBody>
          <a:body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647D315F-FA1E-0480-CC9F-7BC7D76EB7C9}"/>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366165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71462-F32D-C807-83B4-5943068FF0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A71F3B-6189-0771-4B25-EEF13D4CE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81C117-D220-210C-B99A-785E608EBF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D7D652-578A-BC40-A520-F389A2830B10}"/>
              </a:ext>
            </a:extLst>
          </p:cNvPr>
          <p:cNvSpPr>
            <a:spLocks noGrp="1"/>
          </p:cNvSpPr>
          <p:nvPr>
            <p:ph type="dt" sz="half" idx="10"/>
          </p:nvPr>
        </p:nvSpPr>
        <p:spPr/>
        <p:txBody>
          <a:bodyPr/>
          <a:lstStyle/>
          <a:p>
            <a:fld id="{09077539-447D-42D2-8723-7C1FF877EEC1}" type="datetime1">
              <a:rPr lang="en-GB" smtClean="0"/>
              <a:t>10/04/2024</a:t>
            </a:fld>
            <a:endParaRPr lang="en-GB"/>
          </a:p>
        </p:txBody>
      </p:sp>
      <p:sp>
        <p:nvSpPr>
          <p:cNvPr id="6" name="Footer Placeholder 5">
            <a:extLst>
              <a:ext uri="{FF2B5EF4-FFF2-40B4-BE49-F238E27FC236}">
                <a16:creationId xmlns:a16="http://schemas.microsoft.com/office/drawing/2014/main" id="{588ACB9A-2216-00C4-F108-254F60815021}"/>
              </a:ext>
            </a:extLst>
          </p:cNvPr>
          <p:cNvSpPr>
            <a:spLocks noGrp="1"/>
          </p:cNvSpPr>
          <p:nvPr>
            <p:ph type="ftr" sz="quarter" idx="11"/>
          </p:nvPr>
        </p:nvSpPr>
        <p:spPr/>
        <p:txBody>
          <a:bodyPr/>
          <a:lstStyle/>
          <a:p>
            <a:r>
              <a:rPr lang="en-GB"/>
              <a:t>Created by Pascale Thobois as part of the MTOT project 2023</a:t>
            </a:r>
          </a:p>
        </p:txBody>
      </p:sp>
      <p:sp>
        <p:nvSpPr>
          <p:cNvPr id="7" name="Slide Number Placeholder 6">
            <a:extLst>
              <a:ext uri="{FF2B5EF4-FFF2-40B4-BE49-F238E27FC236}">
                <a16:creationId xmlns:a16="http://schemas.microsoft.com/office/drawing/2014/main" id="{8D164CB3-1A3F-2D90-C247-03B5B0554B8B}"/>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62846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9FAA-B033-588C-4D34-196A30834B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51C9C9-4664-B1E0-AF2D-99BF6A90AD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0933AE-DCA9-DC6F-B14D-851470033F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D81D84-3774-5FC9-F6DB-85EB5556F0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5C8C9-76C3-8A20-E5D1-81D97A7E38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B40B915-A575-3D21-AA08-4CC1D74A00EE}"/>
              </a:ext>
            </a:extLst>
          </p:cNvPr>
          <p:cNvSpPr>
            <a:spLocks noGrp="1"/>
          </p:cNvSpPr>
          <p:nvPr>
            <p:ph type="dt" sz="half" idx="10"/>
          </p:nvPr>
        </p:nvSpPr>
        <p:spPr/>
        <p:txBody>
          <a:bodyPr/>
          <a:lstStyle/>
          <a:p>
            <a:fld id="{BDF288CC-E455-4E07-A4EB-CC258CE6F529}" type="datetime1">
              <a:rPr lang="en-GB" smtClean="0"/>
              <a:t>10/04/2024</a:t>
            </a:fld>
            <a:endParaRPr lang="en-GB"/>
          </a:p>
        </p:txBody>
      </p:sp>
      <p:sp>
        <p:nvSpPr>
          <p:cNvPr id="8" name="Footer Placeholder 7">
            <a:extLst>
              <a:ext uri="{FF2B5EF4-FFF2-40B4-BE49-F238E27FC236}">
                <a16:creationId xmlns:a16="http://schemas.microsoft.com/office/drawing/2014/main" id="{D857C70F-300B-21B5-4160-B6BD4DBAA430}"/>
              </a:ext>
            </a:extLst>
          </p:cNvPr>
          <p:cNvSpPr>
            <a:spLocks noGrp="1"/>
          </p:cNvSpPr>
          <p:nvPr>
            <p:ph type="ftr" sz="quarter" idx="11"/>
          </p:nvPr>
        </p:nvSpPr>
        <p:spPr/>
        <p:txBody>
          <a:bodyPr/>
          <a:lstStyle/>
          <a:p>
            <a:r>
              <a:rPr lang="en-GB"/>
              <a:t>Created by Pascale Thobois as part of the MTOT project 2023</a:t>
            </a:r>
          </a:p>
        </p:txBody>
      </p:sp>
      <p:sp>
        <p:nvSpPr>
          <p:cNvPr id="9" name="Slide Number Placeholder 8">
            <a:extLst>
              <a:ext uri="{FF2B5EF4-FFF2-40B4-BE49-F238E27FC236}">
                <a16:creationId xmlns:a16="http://schemas.microsoft.com/office/drawing/2014/main" id="{3AA45319-EF3A-8894-8D60-80F1C13C0D7E}"/>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5770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DB8D-AEE4-115A-A852-7A4C2ADC87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2D82E0-0D00-3335-8072-A94094F97AE0}"/>
              </a:ext>
            </a:extLst>
          </p:cNvPr>
          <p:cNvSpPr>
            <a:spLocks noGrp="1"/>
          </p:cNvSpPr>
          <p:nvPr>
            <p:ph type="dt" sz="half" idx="10"/>
          </p:nvPr>
        </p:nvSpPr>
        <p:spPr/>
        <p:txBody>
          <a:bodyPr/>
          <a:lstStyle/>
          <a:p>
            <a:fld id="{57D5B188-381C-4B48-A9B1-515232951BD2}" type="datetime1">
              <a:rPr lang="en-GB" smtClean="0"/>
              <a:t>10/04/2024</a:t>
            </a:fld>
            <a:endParaRPr lang="en-GB"/>
          </a:p>
        </p:txBody>
      </p:sp>
      <p:sp>
        <p:nvSpPr>
          <p:cNvPr id="4" name="Footer Placeholder 3">
            <a:extLst>
              <a:ext uri="{FF2B5EF4-FFF2-40B4-BE49-F238E27FC236}">
                <a16:creationId xmlns:a16="http://schemas.microsoft.com/office/drawing/2014/main" id="{88581F43-DC2D-2FB9-AB3B-F5790EEA3822}"/>
              </a:ext>
            </a:extLst>
          </p:cNvPr>
          <p:cNvSpPr>
            <a:spLocks noGrp="1"/>
          </p:cNvSpPr>
          <p:nvPr>
            <p:ph type="ftr" sz="quarter" idx="11"/>
          </p:nvPr>
        </p:nvSpPr>
        <p:spPr/>
        <p:txBody>
          <a:bodyPr/>
          <a:lstStyle/>
          <a:p>
            <a:r>
              <a:rPr lang="en-GB"/>
              <a:t>Created by Pascale Thobois as part of the MTOT project 2023</a:t>
            </a:r>
          </a:p>
        </p:txBody>
      </p:sp>
      <p:sp>
        <p:nvSpPr>
          <p:cNvPr id="5" name="Slide Number Placeholder 4">
            <a:extLst>
              <a:ext uri="{FF2B5EF4-FFF2-40B4-BE49-F238E27FC236}">
                <a16:creationId xmlns:a16="http://schemas.microsoft.com/office/drawing/2014/main" id="{B4A8F00A-8C8E-C574-8CC6-62499AB2E054}"/>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395670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60DC0D-2C73-76F7-3EF2-AF9FFADEE15F}"/>
              </a:ext>
            </a:extLst>
          </p:cNvPr>
          <p:cNvSpPr>
            <a:spLocks noGrp="1"/>
          </p:cNvSpPr>
          <p:nvPr>
            <p:ph type="dt" sz="half" idx="10"/>
          </p:nvPr>
        </p:nvSpPr>
        <p:spPr/>
        <p:txBody>
          <a:bodyPr/>
          <a:lstStyle/>
          <a:p>
            <a:fld id="{E0C288CF-0E27-4408-8E84-EB12CD0930E2}" type="datetime1">
              <a:rPr lang="en-GB" smtClean="0"/>
              <a:t>10/04/2024</a:t>
            </a:fld>
            <a:endParaRPr lang="en-GB"/>
          </a:p>
        </p:txBody>
      </p:sp>
      <p:sp>
        <p:nvSpPr>
          <p:cNvPr id="3" name="Footer Placeholder 2">
            <a:extLst>
              <a:ext uri="{FF2B5EF4-FFF2-40B4-BE49-F238E27FC236}">
                <a16:creationId xmlns:a16="http://schemas.microsoft.com/office/drawing/2014/main" id="{AFFF4A28-3E3F-365D-49B1-A56199FB5521}"/>
              </a:ext>
            </a:extLst>
          </p:cNvPr>
          <p:cNvSpPr>
            <a:spLocks noGrp="1"/>
          </p:cNvSpPr>
          <p:nvPr>
            <p:ph type="ftr" sz="quarter" idx="11"/>
          </p:nvPr>
        </p:nvSpPr>
        <p:spPr/>
        <p:txBody>
          <a:bodyPr/>
          <a:lstStyle/>
          <a:p>
            <a:r>
              <a:rPr lang="en-GB"/>
              <a:t>Created by Pascale Thobois as part of the MTOT project 2023</a:t>
            </a:r>
          </a:p>
        </p:txBody>
      </p:sp>
      <p:sp>
        <p:nvSpPr>
          <p:cNvPr id="4" name="Slide Number Placeholder 3">
            <a:extLst>
              <a:ext uri="{FF2B5EF4-FFF2-40B4-BE49-F238E27FC236}">
                <a16:creationId xmlns:a16="http://schemas.microsoft.com/office/drawing/2014/main" id="{5F86B609-31B9-38F9-34BB-341B6C26E582}"/>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112614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16F61-E173-02F6-2BBB-2FE73754F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3ADC26-D939-D543-38B4-08744F772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3D5B7A-C1A0-B2DF-DF46-0D52BAF98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EB9DC3-AB08-0FF2-A7F2-0CE989BF9B26}"/>
              </a:ext>
            </a:extLst>
          </p:cNvPr>
          <p:cNvSpPr>
            <a:spLocks noGrp="1"/>
          </p:cNvSpPr>
          <p:nvPr>
            <p:ph type="dt" sz="half" idx="10"/>
          </p:nvPr>
        </p:nvSpPr>
        <p:spPr/>
        <p:txBody>
          <a:bodyPr/>
          <a:lstStyle/>
          <a:p>
            <a:fld id="{0DFD44C5-A4F4-42C9-9632-CB733F8C3D84}" type="datetime1">
              <a:rPr lang="en-GB" smtClean="0"/>
              <a:t>10/04/2024</a:t>
            </a:fld>
            <a:endParaRPr lang="en-GB"/>
          </a:p>
        </p:txBody>
      </p:sp>
      <p:sp>
        <p:nvSpPr>
          <p:cNvPr id="6" name="Footer Placeholder 5">
            <a:extLst>
              <a:ext uri="{FF2B5EF4-FFF2-40B4-BE49-F238E27FC236}">
                <a16:creationId xmlns:a16="http://schemas.microsoft.com/office/drawing/2014/main" id="{BF106178-EE08-39CC-0462-216103CEC539}"/>
              </a:ext>
            </a:extLst>
          </p:cNvPr>
          <p:cNvSpPr>
            <a:spLocks noGrp="1"/>
          </p:cNvSpPr>
          <p:nvPr>
            <p:ph type="ftr" sz="quarter" idx="11"/>
          </p:nvPr>
        </p:nvSpPr>
        <p:spPr/>
        <p:txBody>
          <a:bodyPr/>
          <a:lstStyle/>
          <a:p>
            <a:r>
              <a:rPr lang="en-GB"/>
              <a:t>Created by Pascale Thobois as part of the MTOT project 2023</a:t>
            </a:r>
          </a:p>
        </p:txBody>
      </p:sp>
      <p:sp>
        <p:nvSpPr>
          <p:cNvPr id="7" name="Slide Number Placeholder 6">
            <a:extLst>
              <a:ext uri="{FF2B5EF4-FFF2-40B4-BE49-F238E27FC236}">
                <a16:creationId xmlns:a16="http://schemas.microsoft.com/office/drawing/2014/main" id="{99BFF728-CA93-E421-C319-27DD2A98EF69}"/>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368728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43DC-441B-3CBB-0563-9C71B049A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2222CB-B3E3-A6CF-AD29-5B409B89AA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07621B-CE66-FCF5-03AB-AF8094B2E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E518D-221D-8236-9D49-9C126379073E}"/>
              </a:ext>
            </a:extLst>
          </p:cNvPr>
          <p:cNvSpPr>
            <a:spLocks noGrp="1"/>
          </p:cNvSpPr>
          <p:nvPr>
            <p:ph type="dt" sz="half" idx="10"/>
          </p:nvPr>
        </p:nvSpPr>
        <p:spPr/>
        <p:txBody>
          <a:bodyPr/>
          <a:lstStyle/>
          <a:p>
            <a:fld id="{7F235E9D-E617-427E-B343-F4B38973F0A8}" type="datetime1">
              <a:rPr lang="en-GB" smtClean="0"/>
              <a:t>10/04/2024</a:t>
            </a:fld>
            <a:endParaRPr lang="en-GB"/>
          </a:p>
        </p:txBody>
      </p:sp>
      <p:sp>
        <p:nvSpPr>
          <p:cNvPr id="6" name="Footer Placeholder 5">
            <a:extLst>
              <a:ext uri="{FF2B5EF4-FFF2-40B4-BE49-F238E27FC236}">
                <a16:creationId xmlns:a16="http://schemas.microsoft.com/office/drawing/2014/main" id="{C973599C-7C78-12DE-5D73-721E3E5F32A9}"/>
              </a:ext>
            </a:extLst>
          </p:cNvPr>
          <p:cNvSpPr>
            <a:spLocks noGrp="1"/>
          </p:cNvSpPr>
          <p:nvPr>
            <p:ph type="ftr" sz="quarter" idx="11"/>
          </p:nvPr>
        </p:nvSpPr>
        <p:spPr/>
        <p:txBody>
          <a:bodyPr/>
          <a:lstStyle/>
          <a:p>
            <a:r>
              <a:rPr lang="en-GB"/>
              <a:t>Created by Pascale Thobois as part of the MTOT project 2023</a:t>
            </a:r>
          </a:p>
        </p:txBody>
      </p:sp>
      <p:sp>
        <p:nvSpPr>
          <p:cNvPr id="7" name="Slide Number Placeholder 6">
            <a:extLst>
              <a:ext uri="{FF2B5EF4-FFF2-40B4-BE49-F238E27FC236}">
                <a16:creationId xmlns:a16="http://schemas.microsoft.com/office/drawing/2014/main" id="{62970103-476A-47BF-D828-E6E143E69515}"/>
              </a:ext>
            </a:extLst>
          </p:cNvPr>
          <p:cNvSpPr>
            <a:spLocks noGrp="1"/>
          </p:cNvSpPr>
          <p:nvPr>
            <p:ph type="sldNum" sz="quarter" idx="12"/>
          </p:nvPr>
        </p:nvSpPr>
        <p:spPr/>
        <p:txBody>
          <a:bodyPr/>
          <a:lstStyle/>
          <a:p>
            <a:fld id="{01909A62-E9B0-45C0-8B58-B34F1B836388}" type="slidenum">
              <a:rPr lang="en-GB" smtClean="0"/>
              <a:t>‹#›</a:t>
            </a:fld>
            <a:endParaRPr lang="en-GB"/>
          </a:p>
        </p:txBody>
      </p:sp>
    </p:spTree>
    <p:extLst>
      <p:ext uri="{BB962C8B-B14F-4D97-AF65-F5344CB8AC3E}">
        <p14:creationId xmlns:p14="http://schemas.microsoft.com/office/powerpoint/2010/main" val="2490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BBDCF5-6D5C-F7FD-CD87-9A742FE4B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61D956-6190-C200-C570-75B8671D3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96F5C9-53AF-822A-C4F1-BC7CF8020D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224C0-B264-40DE-865F-BBB09398FDA1}" type="datetime1">
              <a:rPr lang="en-GB" smtClean="0"/>
              <a:t>10/04/2024</a:t>
            </a:fld>
            <a:endParaRPr lang="en-GB"/>
          </a:p>
        </p:txBody>
      </p:sp>
      <p:sp>
        <p:nvSpPr>
          <p:cNvPr id="5" name="Footer Placeholder 4">
            <a:extLst>
              <a:ext uri="{FF2B5EF4-FFF2-40B4-BE49-F238E27FC236}">
                <a16:creationId xmlns:a16="http://schemas.microsoft.com/office/drawing/2014/main" id="{944A5B48-4BA1-00DD-3428-C9822CEAF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Created by Pascale Thobois as part of the MTOT project 2023</a:t>
            </a:r>
          </a:p>
        </p:txBody>
      </p:sp>
      <p:sp>
        <p:nvSpPr>
          <p:cNvPr id="6" name="Slide Number Placeholder 5">
            <a:extLst>
              <a:ext uri="{FF2B5EF4-FFF2-40B4-BE49-F238E27FC236}">
                <a16:creationId xmlns:a16="http://schemas.microsoft.com/office/drawing/2014/main" id="{4F17035A-72B9-A874-C88D-3E0762BC22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09A62-E9B0-45C0-8B58-B34F1B836388}" type="slidenum">
              <a:rPr lang="en-GB" smtClean="0"/>
              <a:t>‹#›</a:t>
            </a:fld>
            <a:endParaRPr lang="en-GB"/>
          </a:p>
        </p:txBody>
      </p:sp>
    </p:spTree>
    <p:extLst>
      <p:ext uri="{BB962C8B-B14F-4D97-AF65-F5344CB8AC3E}">
        <p14:creationId xmlns:p14="http://schemas.microsoft.com/office/powerpoint/2010/main" val="123847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3.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youngradish.org/" TargetMode="External"/><Relationship Id="rId3" Type="http://schemas.openxmlformats.org/officeDocument/2006/relationships/image" Target="../media/image1.png"/><Relationship Id="rId7" Type="http://schemas.openxmlformats.org/officeDocument/2006/relationships/hyperlink" Target="https://childrens.poetryarchive.org/poem/sabihah-tubasem-from-west-prima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childrens.poetryarchive.org/poem/jessica-smith-from-monifieth-high-school/" TargetMode="External"/><Relationship Id="rId5" Type="http://schemas.openxmlformats.org/officeDocument/2006/relationships/hyperlink" Target="https://childrens.poetryarchive.org/poem/kathryn-morley-from-kilmodan-primary/" TargetMode="External"/><Relationship Id="rId4" Type="http://schemas.openxmlformats.org/officeDocument/2006/relationships/hyperlink" Target="https://www.creativeml.ox.ac.uk/creative-poetry-activities-school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hildrens.poetryarchive.org/poem/granny-is/"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hildrens.poetryarchive.org/poem/please-do-not-feed-the-animals/"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AB59CF4-692C-B6EA-B255-8671EE9754BB}"/>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6" name="Rectangle: Rounded Corners 5">
            <a:extLst>
              <a:ext uri="{FF2B5EF4-FFF2-40B4-BE49-F238E27FC236}">
                <a16:creationId xmlns:a16="http://schemas.microsoft.com/office/drawing/2014/main" id="{2B176023-0DDF-268C-4484-2F42C1DF305A}"/>
              </a:ext>
            </a:extLst>
          </p:cNvPr>
          <p:cNvSpPr/>
          <p:nvPr/>
        </p:nvSpPr>
        <p:spPr>
          <a:xfrm>
            <a:off x="655985" y="891209"/>
            <a:ext cx="10774017"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A4A5973-CEDD-1BC0-16C1-F40587F39CCA}"/>
              </a:ext>
            </a:extLst>
          </p:cNvPr>
          <p:cNvSpPr>
            <a:spLocks noGrp="1"/>
          </p:cNvSpPr>
          <p:nvPr>
            <p:ph type="ctrTitle"/>
          </p:nvPr>
        </p:nvSpPr>
        <p:spPr/>
        <p:txBody>
          <a:bodyPr anchor="ctr"/>
          <a:lstStyle/>
          <a:p>
            <a:r>
              <a:rPr lang="en-GB" dirty="0"/>
              <a:t>MTOT Teachers Tool Kit</a:t>
            </a:r>
          </a:p>
        </p:txBody>
      </p:sp>
      <p:sp>
        <p:nvSpPr>
          <p:cNvPr id="3" name="Subtitle 2">
            <a:extLst>
              <a:ext uri="{FF2B5EF4-FFF2-40B4-BE49-F238E27FC236}">
                <a16:creationId xmlns:a16="http://schemas.microsoft.com/office/drawing/2014/main" id="{9B888EBC-2AC9-89E8-BF94-0DDF436F405A}"/>
              </a:ext>
            </a:extLst>
          </p:cNvPr>
          <p:cNvSpPr>
            <a:spLocks noGrp="1"/>
          </p:cNvSpPr>
          <p:nvPr>
            <p:ph type="subTitle" idx="1"/>
          </p:nvPr>
        </p:nvSpPr>
        <p:spPr>
          <a:xfrm>
            <a:off x="1524000" y="3602038"/>
            <a:ext cx="9272530" cy="3052150"/>
          </a:xfrm>
        </p:spPr>
        <p:txBody>
          <a:bodyPr>
            <a:normAutofit/>
          </a:bodyPr>
          <a:lstStyle/>
          <a:p>
            <a:r>
              <a:rPr lang="en-GB" dirty="0">
                <a:hlinkClick r:id="rId3" action="ppaction://hlinksldjump"/>
              </a:rPr>
              <a:t>Purpose of Mother Tongue and Purpose of Other Tongue</a:t>
            </a:r>
            <a:endParaRPr lang="en-GB" dirty="0"/>
          </a:p>
          <a:p>
            <a:r>
              <a:rPr lang="en-GB" dirty="0">
                <a:hlinkClick r:id="rId4" action="ppaction://hlinksldjump"/>
              </a:rPr>
              <a:t>Glossary</a:t>
            </a:r>
            <a:endParaRPr lang="en-GB" dirty="0"/>
          </a:p>
          <a:p>
            <a:r>
              <a:rPr lang="en-GB" dirty="0">
                <a:hlinkClick r:id="rId5" action="ppaction://hlinksldjump"/>
              </a:rPr>
              <a:t>Types of Poem</a:t>
            </a:r>
            <a:endParaRPr lang="en-GB" dirty="0"/>
          </a:p>
          <a:p>
            <a:r>
              <a:rPr lang="en-GB" dirty="0">
                <a:hlinkClick r:id="rId6" action="ppaction://hlinksldjump"/>
              </a:rPr>
              <a:t>Additional Warm Up Activities </a:t>
            </a:r>
            <a:endParaRPr lang="en-GB" dirty="0"/>
          </a:p>
          <a:p>
            <a:r>
              <a:rPr lang="en-GB" dirty="0">
                <a:hlinkClick r:id="rId7" action="ppaction://hlinksldjump"/>
              </a:rPr>
              <a:t>Additional Resources and Links </a:t>
            </a:r>
            <a:endParaRPr lang="en-GB" dirty="0"/>
          </a:p>
        </p:txBody>
      </p:sp>
      <p:pic>
        <p:nvPicPr>
          <p:cNvPr id="7" name="Picture 6">
            <a:extLst>
              <a:ext uri="{FF2B5EF4-FFF2-40B4-BE49-F238E27FC236}">
                <a16:creationId xmlns:a16="http://schemas.microsoft.com/office/drawing/2014/main" id="{B3D07AC4-3C7D-6FAC-CC47-F7B793C35D44}"/>
              </a:ext>
            </a:extLst>
          </p:cNvPr>
          <p:cNvPicPr>
            <a:picLocks noChangeAspect="1"/>
          </p:cNvPicPr>
          <p:nvPr/>
        </p:nvPicPr>
        <p:blipFill>
          <a:blip r:embed="rId8"/>
          <a:stretch>
            <a:fillRect/>
          </a:stretch>
        </p:blipFill>
        <p:spPr>
          <a:xfrm>
            <a:off x="9644189" y="71787"/>
            <a:ext cx="2108582" cy="802088"/>
          </a:xfrm>
          <a:prstGeom prst="rect">
            <a:avLst/>
          </a:prstGeom>
        </p:spPr>
      </p:pic>
      <p:sp>
        <p:nvSpPr>
          <p:cNvPr id="4" name="Footer Placeholder 3">
            <a:extLst>
              <a:ext uri="{FF2B5EF4-FFF2-40B4-BE49-F238E27FC236}">
                <a16:creationId xmlns:a16="http://schemas.microsoft.com/office/drawing/2014/main" id="{DA5E20E7-A235-CAD5-98BB-EB787C5E034D}"/>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64360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fontScale="92500" lnSpcReduction="10000"/>
          </a:bodyPr>
          <a:lstStyle/>
          <a:p>
            <a:pPr marL="0" indent="0" algn="ctr">
              <a:lnSpc>
                <a:spcPct val="150000"/>
              </a:lnSpc>
              <a:buNone/>
            </a:pPr>
            <a:r>
              <a:rPr lang="en-GB" sz="3000" dirty="0"/>
              <a:t>Word Association</a:t>
            </a:r>
          </a:p>
          <a:p>
            <a:pPr>
              <a:lnSpc>
                <a:spcPct val="100000"/>
              </a:lnSpc>
            </a:pPr>
            <a:r>
              <a:rPr lang="en-GB" sz="3000" dirty="0">
                <a:solidFill>
                  <a:srgbClr val="374151"/>
                </a:solidFill>
              </a:rPr>
              <a:t>Children to sit in a circle and a word is given (e.g., castle) and children each take turns recalling words related to the previous words, cannot repeat words. </a:t>
            </a:r>
          </a:p>
          <a:p>
            <a:pPr>
              <a:lnSpc>
                <a:spcPct val="100000"/>
              </a:lnSpc>
            </a:pPr>
            <a:r>
              <a:rPr lang="en-GB" sz="3000" dirty="0">
                <a:solidFill>
                  <a:srgbClr val="374151"/>
                </a:solidFill>
              </a:rPr>
              <a:t>Change the type of word to challenge students recall. </a:t>
            </a:r>
            <a:br>
              <a:rPr lang="en-GB" sz="3000" dirty="0">
                <a:solidFill>
                  <a:srgbClr val="374151"/>
                </a:solidFill>
              </a:rPr>
            </a:br>
            <a:r>
              <a:rPr lang="en-GB" sz="3000" dirty="0">
                <a:solidFill>
                  <a:srgbClr val="374151"/>
                </a:solidFill>
              </a:rPr>
              <a:t>Adjectives – glimmer, shimmer, twinkle. </a:t>
            </a:r>
            <a:br>
              <a:rPr lang="en-GB" sz="3000" dirty="0">
                <a:solidFill>
                  <a:srgbClr val="374151"/>
                </a:solidFill>
              </a:rPr>
            </a:br>
            <a:r>
              <a:rPr lang="en-GB" sz="3000" dirty="0">
                <a:solidFill>
                  <a:srgbClr val="374151"/>
                </a:solidFill>
              </a:rPr>
              <a:t>Verb – running, tumbling, twirling, marching. </a:t>
            </a:r>
            <a:br>
              <a:rPr lang="en-GB" sz="3000" dirty="0">
                <a:solidFill>
                  <a:srgbClr val="374151"/>
                </a:solidFill>
              </a:rPr>
            </a:br>
            <a:r>
              <a:rPr lang="en-GB" sz="3000" dirty="0">
                <a:solidFill>
                  <a:srgbClr val="374151"/>
                </a:solidFill>
              </a:rPr>
              <a:t>Adverbs – eagerly, gently, freely.</a:t>
            </a:r>
          </a:p>
          <a:p>
            <a:pPr>
              <a:lnSpc>
                <a:spcPct val="100000"/>
              </a:lnSpc>
            </a:pPr>
            <a:r>
              <a:rPr lang="en-GB" sz="3000" dirty="0">
                <a:solidFill>
                  <a:srgbClr val="374151"/>
                </a:solidFill>
              </a:rPr>
              <a:t>Words can be in other languages to check support children's understanding. </a:t>
            </a:r>
          </a:p>
          <a:p>
            <a:pPr>
              <a:lnSpc>
                <a:spcPct val="100000"/>
              </a:lnSpc>
            </a:pPr>
            <a:r>
              <a:rPr lang="en-GB" sz="3000" dirty="0">
                <a:solidFill>
                  <a:srgbClr val="374151"/>
                </a:solidFill>
              </a:rPr>
              <a:t>Build this up to 20 words about ….</a:t>
            </a:r>
          </a:p>
          <a:p>
            <a:endParaRPr lang="en-GB" sz="2000" dirty="0">
              <a:solidFill>
                <a:srgbClr val="374151"/>
              </a:solidFill>
            </a:endParaRPr>
          </a:p>
          <a:p>
            <a:endParaRPr lang="en-GB"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sp>
        <p:nvSpPr>
          <p:cNvPr id="5" name="Footer Placeholder 4">
            <a:extLst>
              <a:ext uri="{FF2B5EF4-FFF2-40B4-BE49-F238E27FC236}">
                <a16:creationId xmlns:a16="http://schemas.microsoft.com/office/drawing/2014/main" id="{A41B3475-9787-B769-C0C9-17B3745FB205}"/>
              </a:ext>
            </a:extLst>
          </p:cNvPr>
          <p:cNvSpPr>
            <a:spLocks noGrp="1"/>
          </p:cNvSpPr>
          <p:nvPr>
            <p:ph type="ftr" sz="quarter" idx="11"/>
          </p:nvPr>
        </p:nvSpPr>
        <p:spPr>
          <a:xfrm>
            <a:off x="3807243" y="6576690"/>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1476903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277637" y="810321"/>
            <a:ext cx="11636725" cy="572300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429421"/>
          </a:xfrm>
        </p:spPr>
        <p:txBody>
          <a:bodyPr>
            <a:normAutofit/>
          </a:bodyPr>
          <a:lstStyle/>
          <a:p>
            <a:pPr marL="0" indent="0" algn="ctr">
              <a:lnSpc>
                <a:spcPct val="120000"/>
              </a:lnSpc>
              <a:buNone/>
            </a:pPr>
            <a:r>
              <a:rPr lang="en-GB" sz="3000" dirty="0"/>
              <a:t>20 Words to Describe …</a:t>
            </a:r>
            <a:br>
              <a:rPr lang="en-GB" sz="3000" dirty="0"/>
            </a:br>
            <a:endParaRPr lang="en-GB" sz="3000" dirty="0"/>
          </a:p>
          <a:p>
            <a:pPr>
              <a:lnSpc>
                <a:spcPct val="100000"/>
              </a:lnSpc>
            </a:pPr>
            <a:r>
              <a:rPr lang="en-GB" sz="3000" dirty="0"/>
              <a:t>Children to think of 20 words related to a topic (can be given or can be child’s own choice) and write 20 words related. </a:t>
            </a:r>
          </a:p>
          <a:p>
            <a:pPr>
              <a:lnSpc>
                <a:spcPct val="100000"/>
              </a:lnSpc>
            </a:pPr>
            <a:r>
              <a:rPr lang="en-GB" sz="3000" dirty="0"/>
              <a:t>Get them to generate ideas as a group and model you merging ideas. </a:t>
            </a:r>
          </a:p>
          <a:p>
            <a:pPr>
              <a:lnSpc>
                <a:spcPct val="150000"/>
              </a:lnSpc>
            </a:pPr>
            <a:endParaRPr lang="en-GB" sz="2000" dirty="0">
              <a:solidFill>
                <a:srgbClr val="374151"/>
              </a:solidFill>
            </a:endParaRPr>
          </a:p>
          <a:p>
            <a:endParaRPr lang="en-GB"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pic>
        <p:nvPicPr>
          <p:cNvPr id="14" name="Picture 13">
            <a:extLst>
              <a:ext uri="{FF2B5EF4-FFF2-40B4-BE49-F238E27FC236}">
                <a16:creationId xmlns:a16="http://schemas.microsoft.com/office/drawing/2014/main" id="{C2A6661F-0C99-5419-3A86-F5E0B42B67CE}"/>
              </a:ext>
            </a:extLst>
          </p:cNvPr>
          <p:cNvPicPr>
            <a:picLocks noChangeAspect="1"/>
          </p:cNvPicPr>
          <p:nvPr/>
        </p:nvPicPr>
        <p:blipFill>
          <a:blip r:embed="rId4"/>
          <a:stretch>
            <a:fillRect/>
          </a:stretch>
        </p:blipFill>
        <p:spPr>
          <a:xfrm>
            <a:off x="4401745" y="3691732"/>
            <a:ext cx="2727926" cy="2841590"/>
          </a:xfrm>
          <a:prstGeom prst="rect">
            <a:avLst/>
          </a:prstGeom>
        </p:spPr>
      </p:pic>
      <p:sp>
        <p:nvSpPr>
          <p:cNvPr id="5" name="Footer Placeholder 4">
            <a:extLst>
              <a:ext uri="{FF2B5EF4-FFF2-40B4-BE49-F238E27FC236}">
                <a16:creationId xmlns:a16="http://schemas.microsoft.com/office/drawing/2014/main" id="{F1A17093-D2BD-0D56-AAFB-58F38211271B}"/>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4133384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a:bodyPr>
          <a:lstStyle/>
          <a:p>
            <a:pPr marL="0" indent="0" algn="ctr">
              <a:lnSpc>
                <a:spcPct val="100000"/>
              </a:lnSpc>
              <a:buNone/>
            </a:pPr>
            <a:r>
              <a:rPr lang="en-GB" sz="3000" dirty="0"/>
              <a:t>Alliteration game</a:t>
            </a:r>
          </a:p>
          <a:p>
            <a:pPr marL="0" indent="0" algn="ctr">
              <a:lnSpc>
                <a:spcPct val="100000"/>
              </a:lnSpc>
              <a:buNone/>
            </a:pPr>
            <a:endParaRPr lang="en-GB" sz="3000" dirty="0"/>
          </a:p>
          <a:p>
            <a:pPr>
              <a:lnSpc>
                <a:spcPct val="100000"/>
              </a:lnSpc>
            </a:pPr>
            <a:r>
              <a:rPr lang="en-GB" sz="3000" dirty="0"/>
              <a:t>Going around in a group starting from A and work your way through the alphabet thinking of alliteration for each letter e.g.,  </a:t>
            </a:r>
          </a:p>
          <a:p>
            <a:pPr>
              <a:lnSpc>
                <a:spcPct val="100000"/>
              </a:lnSpc>
            </a:pPr>
            <a:r>
              <a:rPr lang="en-GB" sz="3000" dirty="0"/>
              <a:t>Awkward Albatross, Bouncing badger, Cranky Croc</a:t>
            </a:r>
          </a:p>
          <a:p>
            <a:pPr>
              <a:lnSpc>
                <a:spcPct val="100000"/>
              </a:lnSpc>
            </a:pPr>
            <a:r>
              <a:rPr lang="en-GB" sz="3000" dirty="0"/>
              <a:t>Amazing Alder, Beautiful Birch, Captivating Cedar*</a:t>
            </a:r>
          </a:p>
          <a:p>
            <a:pPr>
              <a:lnSpc>
                <a:spcPct val="100000"/>
              </a:lnSpc>
            </a:pPr>
            <a:endParaRPr lang="en-GB" sz="3000" dirty="0"/>
          </a:p>
          <a:p>
            <a:pPr marL="0" indent="0">
              <a:lnSpc>
                <a:spcPct val="100000"/>
              </a:lnSpc>
              <a:buNone/>
            </a:pPr>
            <a:r>
              <a:rPr lang="en-GB" sz="3000" dirty="0"/>
              <a:t>*good teaching point would be the sounds of words vs the spelling e.g. sensational cedar both have the /s/ sound.</a:t>
            </a:r>
          </a:p>
          <a:p>
            <a:endParaRPr lang="en-GB" sz="1400" dirty="0">
              <a:solidFill>
                <a:srgbClr val="374151"/>
              </a:solidFill>
            </a:endParaRPr>
          </a:p>
          <a:p>
            <a:endParaRPr lang="en-GB"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a:t>
            </a:r>
            <a:r>
              <a:rPr lang="en-GB" dirty="0"/>
              <a:t> 	KS3/4	 KS4/5</a:t>
            </a:r>
          </a:p>
        </p:txBody>
      </p:sp>
      <p:sp>
        <p:nvSpPr>
          <p:cNvPr id="5" name="Footer Placeholder 4">
            <a:extLst>
              <a:ext uri="{FF2B5EF4-FFF2-40B4-BE49-F238E27FC236}">
                <a16:creationId xmlns:a16="http://schemas.microsoft.com/office/drawing/2014/main" id="{BD4A0693-0D87-1A4B-9A88-76EFD20FB87E}"/>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892258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fontScale="92500" lnSpcReduction="20000"/>
          </a:bodyPr>
          <a:lstStyle/>
          <a:p>
            <a:pPr marL="0" indent="0" algn="ctr">
              <a:buNone/>
            </a:pPr>
            <a:r>
              <a:rPr lang="en-GB" sz="3200" dirty="0"/>
              <a:t>Metaphor Game / Who am I?</a:t>
            </a:r>
          </a:p>
          <a:p>
            <a:endParaRPr lang="en-GB" sz="3200" dirty="0">
              <a:solidFill>
                <a:srgbClr val="374151"/>
              </a:solidFill>
            </a:endParaRPr>
          </a:p>
          <a:p>
            <a:r>
              <a:rPr lang="en-GB" sz="3200" dirty="0"/>
              <a:t>Pick and animal/object/place and have children work in pair to think of 2-3 sentences with metaphors for the animal/object/place. </a:t>
            </a:r>
          </a:p>
          <a:p>
            <a:r>
              <a:rPr lang="en-GB" sz="3200" dirty="0"/>
              <a:t>After some time working on metaphors have them swap with another team and see if they can work out what is being described</a:t>
            </a:r>
            <a:r>
              <a:rPr lang="en-GB" dirty="0"/>
              <a:t>. </a:t>
            </a:r>
            <a:br>
              <a:rPr lang="en-GB" dirty="0"/>
            </a:br>
            <a:endParaRPr lang="en-GB" dirty="0"/>
          </a:p>
          <a:p>
            <a:r>
              <a:rPr lang="en-GB" sz="2000" dirty="0"/>
              <a:t>E.g. </a:t>
            </a:r>
            <a:r>
              <a:rPr lang="en-GB" sz="2000" b="0" i="0" dirty="0">
                <a:effectLst/>
              </a:rPr>
              <a:t>The giraffe was…</a:t>
            </a:r>
          </a:p>
          <a:p>
            <a:pPr marL="0" indent="0">
              <a:buNone/>
            </a:pPr>
            <a:r>
              <a:rPr lang="en-GB" sz="2000" dirty="0"/>
              <a:t>	</a:t>
            </a:r>
            <a:r>
              <a:rPr lang="en-GB" sz="2000" b="0" i="0" dirty="0">
                <a:effectLst/>
              </a:rPr>
              <a:t> A towering sentinel, surveying the savannah with watchful eyes</a:t>
            </a:r>
            <a:r>
              <a:rPr lang="en-GB" sz="2000" b="0" i="0" dirty="0">
                <a:solidFill>
                  <a:srgbClr val="374151"/>
                </a:solidFill>
                <a:effectLst/>
              </a:rPr>
              <a:t>. </a:t>
            </a:r>
            <a:endParaRPr lang="en-GB" sz="2000" dirty="0">
              <a:solidFill>
                <a:srgbClr val="374151"/>
              </a:solidFill>
            </a:endParaRPr>
          </a:p>
          <a:p>
            <a:pPr marL="0" indent="0">
              <a:buNone/>
            </a:pPr>
            <a:r>
              <a:rPr lang="en-GB" sz="2000" b="0" i="0" dirty="0">
                <a:solidFill>
                  <a:srgbClr val="374151"/>
                </a:solidFill>
                <a:effectLst/>
              </a:rPr>
              <a:t>	They </a:t>
            </a:r>
            <a:r>
              <a:rPr lang="en-GB" sz="2000" dirty="0"/>
              <a:t>moved with the grace of a ballerina, long legs flowing like ribbons.</a:t>
            </a:r>
          </a:p>
          <a:p>
            <a:pPr marL="0" indent="0">
              <a:buNone/>
            </a:pPr>
            <a:r>
              <a:rPr lang="en-GB" sz="2000" dirty="0"/>
              <a:t>	Neck stretched out like an extended telescope, reaching for the distant horizons.</a:t>
            </a:r>
          </a:p>
          <a:p>
            <a:pPr marL="0" indent="0">
              <a:buNone/>
            </a:pPr>
            <a:r>
              <a:rPr lang="en-GB" sz="2000" b="0" i="0" dirty="0">
                <a:solidFill>
                  <a:srgbClr val="374151"/>
                </a:solidFill>
                <a:effectLst/>
              </a:rPr>
              <a:t>	A lighthouse of the African landscape, its lofty presence guiding others through the sea of 	grass.</a:t>
            </a:r>
            <a:endParaRPr lang="en-GB" sz="20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a:t>
            </a:r>
            <a:r>
              <a:rPr lang="en-GB" dirty="0"/>
              <a:t> 	</a:t>
            </a:r>
            <a:r>
              <a:rPr lang="en-GB" b="1" dirty="0"/>
              <a:t>KS3/4	 KS4/5</a:t>
            </a:r>
          </a:p>
        </p:txBody>
      </p:sp>
      <p:sp>
        <p:nvSpPr>
          <p:cNvPr id="5" name="Footer Placeholder 4">
            <a:extLst>
              <a:ext uri="{FF2B5EF4-FFF2-40B4-BE49-F238E27FC236}">
                <a16:creationId xmlns:a16="http://schemas.microsoft.com/office/drawing/2014/main" id="{731A2C96-A8D4-DF4B-CAE3-C21B461133C5}"/>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07436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a:bodyPr>
          <a:lstStyle/>
          <a:p>
            <a:pPr marL="0" indent="0" algn="ctr">
              <a:lnSpc>
                <a:spcPct val="100000"/>
              </a:lnSpc>
              <a:buNone/>
            </a:pPr>
            <a:r>
              <a:rPr lang="en-GB" sz="3000" dirty="0">
                <a:solidFill>
                  <a:srgbClr val="374151"/>
                </a:solidFill>
                <a:latin typeface="Söhne"/>
              </a:rPr>
              <a:t>W</a:t>
            </a:r>
            <a:r>
              <a:rPr lang="en-GB" sz="3000" b="0" i="0" dirty="0">
                <a:solidFill>
                  <a:srgbClr val="374151"/>
                </a:solidFill>
                <a:effectLst/>
                <a:latin typeface="Söhne"/>
              </a:rPr>
              <a:t>ord Collage / Fill in the Blank</a:t>
            </a:r>
          </a:p>
          <a:p>
            <a:pPr marL="0" indent="0" algn="ctr">
              <a:lnSpc>
                <a:spcPct val="100000"/>
              </a:lnSpc>
              <a:buNone/>
            </a:pPr>
            <a:endParaRPr lang="en-GB" sz="3000" dirty="0">
              <a:solidFill>
                <a:srgbClr val="374151"/>
              </a:solidFill>
              <a:latin typeface="Söhne"/>
            </a:endParaRPr>
          </a:p>
          <a:p>
            <a:pPr>
              <a:lnSpc>
                <a:spcPct val="100000"/>
              </a:lnSpc>
            </a:pPr>
            <a:r>
              <a:rPr lang="en-GB" sz="3000" b="0" i="0" dirty="0">
                <a:solidFill>
                  <a:srgbClr val="374151"/>
                </a:solidFill>
                <a:effectLst/>
                <a:latin typeface="Söhne"/>
              </a:rPr>
              <a:t>Gather an assortment of magazines, newspapers, and aged books. Instruct students to carefully select compelling words and phrases that captivate their interest, then assemble them creatively to fashion an exclusive poem. Encourage them to augment the piece with personal words or drawings, amplifying its significance.</a:t>
            </a:r>
          </a:p>
          <a:p>
            <a:pPr>
              <a:lnSpc>
                <a:spcPct val="100000"/>
              </a:lnSpc>
            </a:pPr>
            <a:r>
              <a:rPr lang="en-GB" sz="3000" dirty="0">
                <a:solidFill>
                  <a:srgbClr val="374151"/>
                </a:solidFill>
                <a:latin typeface="Söhne"/>
              </a:rPr>
              <a:t>Provide students with a range of poems, removing key words. </a:t>
            </a:r>
            <a:r>
              <a:rPr lang="en-GB" sz="3000" b="0" i="0" dirty="0">
                <a:solidFill>
                  <a:srgbClr val="374151"/>
                </a:solidFill>
                <a:effectLst/>
                <a:latin typeface="Söhne"/>
              </a:rPr>
              <a:t>Chi</a:t>
            </a:r>
            <a:r>
              <a:rPr lang="en-GB" sz="3000" dirty="0">
                <a:solidFill>
                  <a:srgbClr val="374151"/>
                </a:solidFill>
                <a:latin typeface="Söhne"/>
              </a:rPr>
              <a:t>ldren to then suggest replacement words and preform them to the rest of the class</a:t>
            </a:r>
            <a:endParaRPr lang="en-GB" sz="3000" b="0" i="0" dirty="0">
              <a:solidFill>
                <a:srgbClr val="374151"/>
              </a:solidFill>
              <a:effectLst/>
              <a:latin typeface="Söhne"/>
            </a:endParaRPr>
          </a:p>
          <a:p>
            <a:pPr>
              <a:lnSpc>
                <a:spcPct val="150000"/>
              </a:lnSpc>
            </a:pPr>
            <a:endParaRPr lang="en-GB" sz="2400" b="0" i="0" dirty="0">
              <a:solidFill>
                <a:srgbClr val="374151"/>
              </a:solidFill>
              <a:effectLst/>
              <a:latin typeface="Söhne"/>
            </a:endParaRPr>
          </a:p>
          <a:p>
            <a:pPr>
              <a:lnSpc>
                <a:spcPct val="150000"/>
              </a:lnSpc>
            </a:pPr>
            <a:endParaRPr lang="en-GB" sz="2200" dirty="0">
              <a:solidFill>
                <a:srgbClr val="374151"/>
              </a:solidFill>
            </a:endParaRPr>
          </a:p>
          <a:p>
            <a:endParaRPr lang="en-GB"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sp>
        <p:nvSpPr>
          <p:cNvPr id="5" name="Footer Placeholder 4">
            <a:extLst>
              <a:ext uri="{FF2B5EF4-FFF2-40B4-BE49-F238E27FC236}">
                <a16:creationId xmlns:a16="http://schemas.microsoft.com/office/drawing/2014/main" id="{02D7BAC5-6259-32E7-56A8-E60E4C0D2E7E}"/>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632708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Autofit/>
          </a:bodyPr>
          <a:lstStyle/>
          <a:p>
            <a:pPr marL="0" indent="0" algn="ctr">
              <a:lnSpc>
                <a:spcPct val="100000"/>
              </a:lnSpc>
              <a:buNone/>
            </a:pPr>
            <a:r>
              <a:rPr lang="en-GB" sz="3000" dirty="0">
                <a:solidFill>
                  <a:srgbClr val="374151"/>
                </a:solidFill>
              </a:rPr>
              <a:t>Poetry in Motion</a:t>
            </a:r>
          </a:p>
          <a:p>
            <a:pPr>
              <a:lnSpc>
                <a:spcPct val="100000"/>
              </a:lnSpc>
            </a:pPr>
            <a:endParaRPr lang="en-GB" sz="3000" dirty="0">
              <a:solidFill>
                <a:srgbClr val="374151"/>
              </a:solidFill>
            </a:endParaRPr>
          </a:p>
          <a:p>
            <a:pPr>
              <a:lnSpc>
                <a:spcPct val="100000"/>
              </a:lnSpc>
            </a:pPr>
            <a:r>
              <a:rPr lang="en-GB" sz="3000" b="0" i="0" dirty="0">
                <a:solidFill>
                  <a:srgbClr val="374151"/>
                </a:solidFill>
                <a:effectLst/>
              </a:rPr>
              <a:t>Set the stage by playing instrumental music with varying tempos and emotions. Encourage your students to listen attentively and take note of the feelings or images that arise in their minds. Afterwards, guide them to utilize these observations as inspiration for crafting unique poems that mirror the rhythm and atmosphere of the music.</a:t>
            </a:r>
          </a:p>
          <a:p>
            <a:pPr>
              <a:lnSpc>
                <a:spcPct val="100000"/>
              </a:lnSpc>
            </a:pPr>
            <a:r>
              <a:rPr lang="en-GB" sz="3000" dirty="0">
                <a:solidFill>
                  <a:srgbClr val="374151"/>
                </a:solidFill>
              </a:rPr>
              <a:t>Suggestions: Merry Christmas Mr. Lawrence </a:t>
            </a:r>
            <a:r>
              <a:rPr lang="en-GB" sz="3000" b="0" i="0" dirty="0">
                <a:solidFill>
                  <a:srgbClr val="4D5156"/>
                </a:solidFill>
                <a:effectLst/>
              </a:rPr>
              <a:t>Ryuichi Sakamoto</a:t>
            </a:r>
            <a:endParaRPr lang="en-GB" sz="30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sp>
        <p:nvSpPr>
          <p:cNvPr id="5" name="Footer Placeholder 4">
            <a:extLst>
              <a:ext uri="{FF2B5EF4-FFF2-40B4-BE49-F238E27FC236}">
                <a16:creationId xmlns:a16="http://schemas.microsoft.com/office/drawing/2014/main" id="{158FF9A6-0EF3-DC12-E45D-EE399B0DB2D1}"/>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141195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82926" y="0"/>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10"/>
            <a:ext cx="11636725" cy="5532782"/>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Autofit/>
          </a:bodyPr>
          <a:lstStyle/>
          <a:p>
            <a:pPr marL="0" indent="0" algn="ctr">
              <a:lnSpc>
                <a:spcPct val="100000"/>
              </a:lnSpc>
              <a:buNone/>
            </a:pPr>
            <a:r>
              <a:rPr lang="en-GB" sz="3000" dirty="0"/>
              <a:t>Call and Response</a:t>
            </a:r>
          </a:p>
          <a:p>
            <a:pPr marL="0" indent="0" algn="ctr">
              <a:lnSpc>
                <a:spcPct val="100000"/>
              </a:lnSpc>
              <a:buNone/>
            </a:pPr>
            <a:endParaRPr lang="en-GB" sz="3000" dirty="0"/>
          </a:p>
          <a:p>
            <a:pPr>
              <a:lnSpc>
                <a:spcPct val="100000"/>
              </a:lnSpc>
            </a:pPr>
            <a:r>
              <a:rPr lang="en-GB" sz="3000" dirty="0"/>
              <a:t>Practise call and response games to help develop understanding of rhythm and movement within a poem. </a:t>
            </a:r>
          </a:p>
          <a:p>
            <a:pPr>
              <a:lnSpc>
                <a:spcPct val="100000"/>
              </a:lnSpc>
            </a:pPr>
            <a:r>
              <a:rPr lang="en-GB" sz="3000" dirty="0"/>
              <a:t>Songs such as Boom Chika Boom* make for a good starter/plenary activity to build on preforming whilst maintaining a rhythm. </a:t>
            </a:r>
          </a:p>
          <a:p>
            <a:pPr>
              <a:lnSpc>
                <a:spcPct val="100000"/>
              </a:lnSpc>
            </a:pPr>
            <a:r>
              <a:rPr lang="en-GB" sz="3000" dirty="0"/>
              <a:t>Body percussion carrying a beat also works. Start out clapping out a beat (e.g., clap, clap, click) and adding different sounds to build up the complexity of the sound. Play around with the sounds made. </a:t>
            </a:r>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a:t>
            </a:r>
            <a:r>
              <a:rPr lang="en-GB" dirty="0"/>
              <a:t> 	KS3/4	 KS4/5</a:t>
            </a:r>
          </a:p>
        </p:txBody>
      </p:sp>
      <p:sp>
        <p:nvSpPr>
          <p:cNvPr id="5" name="Footer Placeholder 4">
            <a:extLst>
              <a:ext uri="{FF2B5EF4-FFF2-40B4-BE49-F238E27FC236}">
                <a16:creationId xmlns:a16="http://schemas.microsoft.com/office/drawing/2014/main" id="{1EC52E70-05F6-3A49-319E-85420305A18E}"/>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57057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846589"/>
          </a:xfrm>
        </p:spPr>
        <p:txBody>
          <a:bodyPr>
            <a:normAutofit fontScale="92500"/>
          </a:bodyPr>
          <a:lstStyle/>
          <a:p>
            <a:pPr marL="0" indent="0" algn="ctr">
              <a:lnSpc>
                <a:spcPct val="100000"/>
              </a:lnSpc>
              <a:buNone/>
            </a:pPr>
            <a:r>
              <a:rPr lang="en-GB" sz="3200" dirty="0">
                <a:solidFill>
                  <a:srgbClr val="374151"/>
                </a:solidFill>
              </a:rPr>
              <a:t>Poetic Senses / Poetry Box</a:t>
            </a:r>
            <a:endParaRPr lang="en-GB" sz="3200" dirty="0"/>
          </a:p>
          <a:p>
            <a:pPr>
              <a:lnSpc>
                <a:spcPct val="100000"/>
              </a:lnSpc>
            </a:pPr>
            <a:r>
              <a:rPr lang="en-GB" dirty="0">
                <a:solidFill>
                  <a:srgbClr val="374151"/>
                </a:solidFill>
              </a:rPr>
              <a:t>Choose a specific sense (e.g., sight, hearing, taste, touch, smell) and ask students to write a poem focusing solely on that sense. They can explore vivid imagery and sensory language to bring the experience to life.</a:t>
            </a:r>
          </a:p>
          <a:p>
            <a:pPr>
              <a:lnSpc>
                <a:spcPct val="100000"/>
              </a:lnSpc>
            </a:pPr>
            <a:r>
              <a:rPr lang="en-GB" dirty="0">
                <a:solidFill>
                  <a:srgbClr val="374151"/>
                </a:solidFill>
              </a:rPr>
              <a:t>For younger cohorts use a sensory box filled with unusual textures. Children to be blindfolded and reach into the box, feeling what is there. Out loud they can describe the textures and use those words to generate a poem. </a:t>
            </a:r>
          </a:p>
          <a:p>
            <a:pPr>
              <a:lnSpc>
                <a:spcPct val="100000"/>
              </a:lnSpc>
            </a:pPr>
            <a:r>
              <a:rPr lang="en-GB" dirty="0">
                <a:solidFill>
                  <a:srgbClr val="374151"/>
                </a:solidFill>
              </a:rPr>
              <a:t>You could use a range of smells in the activity too e.g., aroma therapy oils on cotton wool. </a:t>
            </a:r>
          </a:p>
          <a:p>
            <a:pPr>
              <a:lnSpc>
                <a:spcPct val="100000"/>
              </a:lnSpc>
            </a:pPr>
            <a:r>
              <a:rPr lang="en-GB" dirty="0">
                <a:solidFill>
                  <a:srgbClr val="374151"/>
                </a:solidFill>
              </a:rPr>
              <a:t>You could use a range of sounds in this activity too (if you have headphones available). Play the abstract audio to the children and have them describe the quality (timbre) of the music.</a:t>
            </a:r>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a:t>
            </a:r>
            <a:r>
              <a:rPr lang="en-GB" dirty="0"/>
              <a:t>KS3/4	 KS4/5</a:t>
            </a:r>
          </a:p>
        </p:txBody>
      </p:sp>
      <p:sp>
        <p:nvSpPr>
          <p:cNvPr id="5" name="Footer Placeholder 4">
            <a:extLst>
              <a:ext uri="{FF2B5EF4-FFF2-40B4-BE49-F238E27FC236}">
                <a16:creationId xmlns:a16="http://schemas.microsoft.com/office/drawing/2014/main" id="{18397FFC-4D1D-D8FB-B3FF-9BB2E4BE724A}"/>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825100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a:bodyPr>
          <a:lstStyle/>
          <a:p>
            <a:pPr marL="0" indent="0" algn="ctr">
              <a:lnSpc>
                <a:spcPct val="120000"/>
              </a:lnSpc>
              <a:buNone/>
            </a:pPr>
            <a:r>
              <a:rPr lang="en-GB" sz="3000" dirty="0">
                <a:solidFill>
                  <a:srgbClr val="374151"/>
                </a:solidFill>
              </a:rPr>
              <a:t>Collaborative Poem</a:t>
            </a:r>
            <a:endParaRPr lang="en-GB" sz="3000" b="0" i="0" dirty="0">
              <a:solidFill>
                <a:srgbClr val="374151"/>
              </a:solidFill>
              <a:effectLst/>
            </a:endParaRPr>
          </a:p>
          <a:p>
            <a:pPr>
              <a:lnSpc>
                <a:spcPct val="120000"/>
              </a:lnSpc>
            </a:pPr>
            <a:r>
              <a:rPr lang="en-GB" sz="3000" b="0" i="0" dirty="0">
                <a:solidFill>
                  <a:srgbClr val="374151"/>
                </a:solidFill>
                <a:effectLst/>
              </a:rPr>
              <a:t>Collaborative Poem: Divide the class into small groups and provide each group with a large sheet of paper. Start a poem with a single line, and have each group add a line to continue the poem. Rotate the papers among the groups, allowing them to build upon the previous lines until the poems are complete.</a:t>
            </a:r>
          </a:p>
          <a:p>
            <a:pPr>
              <a:lnSpc>
                <a:spcPct val="120000"/>
              </a:lnSpc>
            </a:pPr>
            <a:r>
              <a:rPr lang="en-GB" sz="3000" dirty="0">
                <a:solidFill>
                  <a:srgbClr val="374151"/>
                </a:solidFill>
              </a:rPr>
              <a:t>(Possible adaptation for small groups – have students each write a line and move around the room adding to the line.)</a:t>
            </a:r>
            <a:endParaRPr lang="en-GB" sz="3000" b="0" i="0" dirty="0">
              <a:solidFill>
                <a:srgbClr val="374151"/>
              </a:solidFill>
              <a:effectLst/>
            </a:endParaRPr>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sp>
        <p:nvSpPr>
          <p:cNvPr id="5" name="Footer Placeholder 4">
            <a:extLst>
              <a:ext uri="{FF2B5EF4-FFF2-40B4-BE49-F238E27FC236}">
                <a16:creationId xmlns:a16="http://schemas.microsoft.com/office/drawing/2014/main" id="{67F3BFD8-CCDC-8202-40E2-D430D475C917}"/>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073247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07225"/>
            <a:ext cx="12474926" cy="7015199"/>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54134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082238"/>
            <a:ext cx="10769906" cy="5393718"/>
          </a:xfrm>
        </p:spPr>
        <p:txBody>
          <a:bodyPr>
            <a:normAutofit lnSpcReduction="10000"/>
          </a:bodyPr>
          <a:lstStyle/>
          <a:p>
            <a:pPr marL="0" indent="0" algn="ctr">
              <a:lnSpc>
                <a:spcPct val="100000"/>
              </a:lnSpc>
              <a:buNone/>
            </a:pPr>
            <a:r>
              <a:rPr lang="en-GB" sz="3000" b="0" i="0" dirty="0">
                <a:solidFill>
                  <a:srgbClr val="374151"/>
                </a:solidFill>
                <a:effectLst/>
              </a:rPr>
              <a:t>Sound Tunnel</a:t>
            </a:r>
          </a:p>
          <a:p>
            <a:pPr>
              <a:lnSpc>
                <a:spcPct val="100000"/>
              </a:lnSpc>
            </a:pPr>
            <a:r>
              <a:rPr lang="en-GB" sz="3000" dirty="0">
                <a:solidFill>
                  <a:srgbClr val="374151"/>
                </a:solidFill>
              </a:rPr>
              <a:t>Give students snippets of a poem and ask them to find the word they find the most interesting/important. The whole class forms a tunnel where students can walk through whilst everyone says they words they had previously highlighted as the most important.</a:t>
            </a:r>
          </a:p>
          <a:p>
            <a:pPr>
              <a:lnSpc>
                <a:spcPct val="100000"/>
              </a:lnSpc>
            </a:pPr>
            <a:r>
              <a:rPr lang="en-GB" sz="3000" dirty="0">
                <a:solidFill>
                  <a:srgbClr val="374151"/>
                </a:solidFill>
              </a:rPr>
              <a:t>Can ask students to say the words in a certain way or ask the student going through the tunnel to go through with eyes closed. </a:t>
            </a:r>
          </a:p>
          <a:p>
            <a:pPr>
              <a:lnSpc>
                <a:spcPct val="100000"/>
              </a:lnSpc>
            </a:pPr>
            <a:r>
              <a:rPr lang="en-GB" sz="3000" dirty="0">
                <a:solidFill>
                  <a:srgbClr val="374151"/>
                </a:solidFill>
              </a:rPr>
              <a:t>Once everyone has gone through once, pull the class back and discuss the vocab they chose and how words grouped together effect interpretation. This activity is good to get students thinking about word choices within a poem.</a:t>
            </a:r>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a:t>
            </a:r>
            <a:r>
              <a:rPr lang="en-GB" dirty="0"/>
              <a:t>	 KS4/5</a:t>
            </a:r>
          </a:p>
        </p:txBody>
      </p:sp>
      <p:sp>
        <p:nvSpPr>
          <p:cNvPr id="5" name="Footer Placeholder 4">
            <a:extLst>
              <a:ext uri="{FF2B5EF4-FFF2-40B4-BE49-F238E27FC236}">
                <a16:creationId xmlns:a16="http://schemas.microsoft.com/office/drawing/2014/main" id="{4A85795D-18E2-793F-3602-8873F58BD33E}"/>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50581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8BCF10-46E4-C5BC-D490-84096D84F821}"/>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6" name="Rectangle: Rounded Corners 5">
            <a:extLst>
              <a:ext uri="{FF2B5EF4-FFF2-40B4-BE49-F238E27FC236}">
                <a16:creationId xmlns:a16="http://schemas.microsoft.com/office/drawing/2014/main" id="{7B2B9B50-8820-C046-404E-0288C75A2476}"/>
              </a:ext>
            </a:extLst>
          </p:cNvPr>
          <p:cNvSpPr/>
          <p:nvPr/>
        </p:nvSpPr>
        <p:spPr>
          <a:xfrm>
            <a:off x="675863" y="815009"/>
            <a:ext cx="10774017"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1D9B4771-4724-664C-22C5-5118104F11E3}"/>
              </a:ext>
            </a:extLst>
          </p:cNvPr>
          <p:cNvSpPr>
            <a:spLocks noGrp="1"/>
          </p:cNvSpPr>
          <p:nvPr>
            <p:ph type="title"/>
          </p:nvPr>
        </p:nvSpPr>
        <p:spPr>
          <a:xfrm>
            <a:off x="3104321" y="762137"/>
            <a:ext cx="6934201" cy="1325563"/>
          </a:xfrm>
        </p:spPr>
        <p:txBody>
          <a:bodyPr/>
          <a:lstStyle/>
          <a:p>
            <a:r>
              <a:rPr lang="en-GB" dirty="0"/>
              <a:t>Purpose of this Document</a:t>
            </a:r>
          </a:p>
        </p:txBody>
      </p:sp>
      <p:sp>
        <p:nvSpPr>
          <p:cNvPr id="3" name="Content Placeholder 2">
            <a:extLst>
              <a:ext uri="{FF2B5EF4-FFF2-40B4-BE49-F238E27FC236}">
                <a16:creationId xmlns:a16="http://schemas.microsoft.com/office/drawing/2014/main" id="{E839A05C-8194-3300-8ECA-B51DDBBC53B7}"/>
              </a:ext>
            </a:extLst>
          </p:cNvPr>
          <p:cNvSpPr>
            <a:spLocks noGrp="1"/>
          </p:cNvSpPr>
          <p:nvPr>
            <p:ph idx="1"/>
          </p:nvPr>
        </p:nvSpPr>
        <p:spPr>
          <a:xfrm>
            <a:off x="1262270" y="1832423"/>
            <a:ext cx="10094843" cy="4351338"/>
          </a:xfrm>
        </p:spPr>
        <p:txBody>
          <a:bodyPr/>
          <a:lstStyle/>
          <a:p>
            <a:pPr>
              <a:lnSpc>
                <a:spcPct val="100000"/>
              </a:lnSpc>
            </a:pPr>
            <a:r>
              <a:rPr lang="en-GB" dirty="0"/>
              <a:t>This document has been created to be your one-stop-shop for all basic information necessary for you and your students to start generating your own poems or comment on multilingual poems for the Mother Tongue Other Tongue Competition. </a:t>
            </a:r>
          </a:p>
          <a:p>
            <a:pPr>
              <a:lnSpc>
                <a:spcPct val="100000"/>
              </a:lnSpc>
            </a:pPr>
            <a:r>
              <a:rPr lang="en-GB" dirty="0"/>
              <a:t>This document has primarily been created for educators across KS2-KS5 but can be shared with students. </a:t>
            </a:r>
          </a:p>
        </p:txBody>
      </p:sp>
      <p:sp>
        <p:nvSpPr>
          <p:cNvPr id="4" name="Footer Placeholder 3">
            <a:extLst>
              <a:ext uri="{FF2B5EF4-FFF2-40B4-BE49-F238E27FC236}">
                <a16:creationId xmlns:a16="http://schemas.microsoft.com/office/drawing/2014/main" id="{C5636E38-B474-9E8E-036E-1547947FBAB1}"/>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200989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36722"/>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910202"/>
            <a:ext cx="10769906" cy="5266761"/>
          </a:xfrm>
        </p:spPr>
        <p:txBody>
          <a:bodyPr>
            <a:normAutofit/>
          </a:bodyPr>
          <a:lstStyle/>
          <a:p>
            <a:pPr marL="0" indent="0" algn="ctr">
              <a:buNone/>
            </a:pPr>
            <a:endParaRPr lang="en-GB" sz="3200" dirty="0"/>
          </a:p>
          <a:p>
            <a:pPr marL="0" indent="0" algn="ctr">
              <a:buNone/>
            </a:pPr>
            <a:r>
              <a:rPr lang="en-GB" sz="3200" dirty="0"/>
              <a:t>Card Sort</a:t>
            </a:r>
          </a:p>
          <a:p>
            <a:pPr marL="0" indent="0" algn="ctr">
              <a:buNone/>
            </a:pPr>
            <a:endParaRPr lang="en-GB" sz="3200" dirty="0"/>
          </a:p>
          <a:p>
            <a:pPr marL="0" indent="0">
              <a:lnSpc>
                <a:spcPct val="100000"/>
              </a:lnSpc>
              <a:buNone/>
            </a:pPr>
            <a:r>
              <a:rPr lang="en-GB" sz="3000" dirty="0"/>
              <a:t>To check students understanding of key terms (or vocabulary) try get them to match up definitions (or translations). This activity will help consolidate learning or as a quick pre-assessment. </a:t>
            </a:r>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dirty="0"/>
              <a:t>KS2/3 	</a:t>
            </a:r>
            <a:r>
              <a:rPr lang="en-GB" b="1" dirty="0"/>
              <a:t>KS3/4	 KS4/5</a:t>
            </a:r>
          </a:p>
        </p:txBody>
      </p:sp>
      <p:sp>
        <p:nvSpPr>
          <p:cNvPr id="5" name="Footer Placeholder 4">
            <a:extLst>
              <a:ext uri="{FF2B5EF4-FFF2-40B4-BE49-F238E27FC236}">
                <a16:creationId xmlns:a16="http://schemas.microsoft.com/office/drawing/2014/main" id="{AAC20FB4-7FDA-4908-2AEF-83B53146C0BB}"/>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317216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095731"/>
            <a:ext cx="10769906" cy="5266761"/>
          </a:xfrm>
        </p:spPr>
        <p:txBody>
          <a:bodyPr>
            <a:normAutofit/>
          </a:bodyPr>
          <a:lstStyle/>
          <a:p>
            <a:pPr marL="0" indent="0">
              <a:buNone/>
            </a:pPr>
            <a:r>
              <a:rPr lang="en-GB" sz="2000" dirty="0">
                <a:solidFill>
                  <a:srgbClr val="374151"/>
                </a:solidFill>
              </a:rPr>
              <a:t>Short Burst Writing Activity  </a:t>
            </a:r>
          </a:p>
          <a:p>
            <a:pPr marL="0" indent="0" algn="ctr">
              <a:buNone/>
            </a:pPr>
            <a:r>
              <a:rPr lang="en-GB" sz="3000" dirty="0">
                <a:solidFill>
                  <a:srgbClr val="374151"/>
                </a:solidFill>
              </a:rPr>
              <a:t>Persona Poem</a:t>
            </a:r>
          </a:p>
          <a:p>
            <a:r>
              <a:rPr lang="en-GB" sz="3000" dirty="0">
                <a:solidFill>
                  <a:srgbClr val="374151"/>
                </a:solidFill>
              </a:rPr>
              <a:t>Introduce the concept of a persona poem, where the poet assumes the perspective and voice of a fictional character or object. Provide a list of personas or objects (e.g., a tree, a historical figure*, a mythological creature**) and ask students to choose one and write a poem from that perspective. Encourage them to explore the emotions, thoughts, and experiences of the chosen persona.</a:t>
            </a:r>
          </a:p>
          <a:p>
            <a:endParaRPr lang="en-GB"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b="1" dirty="0"/>
              <a:t>KS2/3 	KS3/4	 KS4/5</a:t>
            </a:r>
          </a:p>
        </p:txBody>
      </p:sp>
      <p:sp>
        <p:nvSpPr>
          <p:cNvPr id="5" name="Footer Placeholder 4">
            <a:extLst>
              <a:ext uri="{FF2B5EF4-FFF2-40B4-BE49-F238E27FC236}">
                <a16:creationId xmlns:a16="http://schemas.microsoft.com/office/drawing/2014/main" id="{3BF61D01-2750-B694-3EB0-B5F2340C58E9}"/>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682677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07225"/>
            <a:ext cx="12474926" cy="7015199"/>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082238"/>
            <a:ext cx="10769906" cy="5266761"/>
          </a:xfrm>
        </p:spPr>
        <p:txBody>
          <a:bodyPr>
            <a:normAutofit/>
          </a:bodyPr>
          <a:lstStyle/>
          <a:p>
            <a:pPr marL="0" indent="0">
              <a:buNone/>
            </a:pPr>
            <a:r>
              <a:rPr lang="en-GB" sz="2000" b="0" i="0" dirty="0">
                <a:solidFill>
                  <a:srgbClr val="374151"/>
                </a:solidFill>
                <a:effectLst/>
              </a:rPr>
              <a:t>Short Burst Writing</a:t>
            </a:r>
          </a:p>
          <a:p>
            <a:pPr marL="0" indent="0" algn="ctr">
              <a:buNone/>
            </a:pPr>
            <a:r>
              <a:rPr lang="en-GB" sz="3000" b="0" i="0" dirty="0">
                <a:solidFill>
                  <a:srgbClr val="374151"/>
                </a:solidFill>
                <a:effectLst/>
              </a:rPr>
              <a:t>Emotion Exploration</a:t>
            </a:r>
          </a:p>
          <a:p>
            <a:pPr marL="0" indent="0">
              <a:buNone/>
            </a:pPr>
            <a:endParaRPr lang="en-GB" sz="3000" b="0" i="0" dirty="0">
              <a:solidFill>
                <a:srgbClr val="374151"/>
              </a:solidFill>
              <a:effectLst/>
            </a:endParaRPr>
          </a:p>
          <a:p>
            <a:r>
              <a:rPr lang="en-GB" sz="3000" b="0" i="0" dirty="0">
                <a:solidFill>
                  <a:srgbClr val="374151"/>
                </a:solidFill>
                <a:effectLst/>
              </a:rPr>
              <a:t>Assign each student a specific emotion (e.g., joy, fear, sadness, excitement) and ask them to write a poem that captures the essence of that emotion. Encourage them to think about what colours, sounds, and images are associated with the emotion they were given.</a:t>
            </a:r>
            <a:endParaRPr lang="en-GB" sz="30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dirty="0"/>
              <a:t>KS2/3 	</a:t>
            </a:r>
            <a:r>
              <a:rPr lang="en-GB" b="1" dirty="0"/>
              <a:t>KS3/4	 KS4/5</a:t>
            </a:r>
          </a:p>
        </p:txBody>
      </p:sp>
      <p:sp>
        <p:nvSpPr>
          <p:cNvPr id="5" name="Footer Placeholder 4">
            <a:extLst>
              <a:ext uri="{FF2B5EF4-FFF2-40B4-BE49-F238E27FC236}">
                <a16:creationId xmlns:a16="http://schemas.microsoft.com/office/drawing/2014/main" id="{A941C522-5F82-7AE4-2EB4-6F6DA28990A6}"/>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163460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07225"/>
            <a:ext cx="12474926" cy="7015199"/>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082238"/>
            <a:ext cx="10769906" cy="5266761"/>
          </a:xfrm>
        </p:spPr>
        <p:txBody>
          <a:bodyPr>
            <a:normAutofit/>
          </a:bodyPr>
          <a:lstStyle/>
          <a:p>
            <a:pPr marL="0" indent="0">
              <a:buNone/>
            </a:pPr>
            <a:r>
              <a:rPr lang="en-GB" sz="2000" b="0" i="0" dirty="0">
                <a:solidFill>
                  <a:srgbClr val="374151"/>
                </a:solidFill>
                <a:effectLst/>
              </a:rPr>
              <a:t>Short Burst Writing</a:t>
            </a:r>
          </a:p>
          <a:p>
            <a:pPr marL="0" indent="0" algn="ctr">
              <a:buNone/>
            </a:pPr>
            <a:r>
              <a:rPr lang="en-GB" sz="3000" b="0" i="0" dirty="0">
                <a:solidFill>
                  <a:srgbClr val="374151"/>
                </a:solidFill>
                <a:effectLst/>
              </a:rPr>
              <a:t>Ekphrastic Poetry</a:t>
            </a:r>
          </a:p>
          <a:p>
            <a:pPr marL="0" indent="0" algn="ctr">
              <a:buNone/>
            </a:pPr>
            <a:endParaRPr lang="en-GB" sz="3000" dirty="0">
              <a:solidFill>
                <a:srgbClr val="374151"/>
              </a:solidFill>
            </a:endParaRPr>
          </a:p>
          <a:p>
            <a:pPr marL="0" indent="0" algn="ctr">
              <a:buNone/>
            </a:pPr>
            <a:r>
              <a:rPr lang="en-GB" sz="3000" b="0" i="0" dirty="0">
                <a:solidFill>
                  <a:srgbClr val="374151"/>
                </a:solidFill>
                <a:effectLst/>
              </a:rPr>
              <a:t>Show the students a thought-provoking piece of artwork, such as a painting or photograph. Ask them to observe the artwork carefully and then write a poem that responds to or reflects on the visual imagery, themes, or emotions depicted in the artwork.</a:t>
            </a:r>
            <a:endParaRPr lang="en-GB" sz="30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dirty="0"/>
              <a:t>KS2/3 	KS3/4	 </a:t>
            </a:r>
            <a:r>
              <a:rPr lang="en-GB" b="1" dirty="0"/>
              <a:t>KS4/5</a:t>
            </a:r>
          </a:p>
        </p:txBody>
      </p:sp>
      <p:sp>
        <p:nvSpPr>
          <p:cNvPr id="5" name="Footer Placeholder 4">
            <a:extLst>
              <a:ext uri="{FF2B5EF4-FFF2-40B4-BE49-F238E27FC236}">
                <a16:creationId xmlns:a16="http://schemas.microsoft.com/office/drawing/2014/main" id="{0CA5A3C2-EB67-7FFA-6B68-268F19BDCF8F}"/>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526409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07225"/>
            <a:ext cx="12474926" cy="7015199"/>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Warm Up Activities </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082238"/>
            <a:ext cx="10769906" cy="5266761"/>
          </a:xfrm>
        </p:spPr>
        <p:txBody>
          <a:bodyPr>
            <a:normAutofit/>
          </a:bodyPr>
          <a:lstStyle/>
          <a:p>
            <a:pPr marL="0" indent="0">
              <a:buNone/>
            </a:pPr>
            <a:r>
              <a:rPr lang="en-GB" sz="2000" b="0" i="0" dirty="0">
                <a:solidFill>
                  <a:srgbClr val="374151"/>
                </a:solidFill>
                <a:effectLst/>
              </a:rPr>
              <a:t>Short Burst Writing</a:t>
            </a:r>
          </a:p>
          <a:p>
            <a:pPr marL="0" indent="0" algn="ctr">
              <a:buNone/>
            </a:pPr>
            <a:r>
              <a:rPr lang="en-GB" sz="3000" b="0" i="0" dirty="0">
                <a:solidFill>
                  <a:srgbClr val="374151"/>
                </a:solidFill>
                <a:effectLst/>
              </a:rPr>
              <a:t>Ekphrastic Poetry</a:t>
            </a:r>
          </a:p>
          <a:p>
            <a:pPr marL="0" indent="0" algn="ctr">
              <a:buNone/>
            </a:pPr>
            <a:endParaRPr lang="en-GB" sz="3000" dirty="0">
              <a:solidFill>
                <a:srgbClr val="374151"/>
              </a:solidFill>
            </a:endParaRPr>
          </a:p>
          <a:p>
            <a:pPr marL="0" indent="0" algn="ctr">
              <a:buNone/>
            </a:pPr>
            <a:r>
              <a:rPr lang="en-GB" sz="3000" b="0" i="0" dirty="0">
                <a:solidFill>
                  <a:srgbClr val="374151"/>
                </a:solidFill>
                <a:effectLst/>
              </a:rPr>
              <a:t>Show the students a thought-provoking piece of artwork, such as a painting or photograph. Ask them to observe the artwork carefully and then write a poem that responds to or reflects on the visual imagery, themes, or emotions depicted in the artwork.</a:t>
            </a:r>
            <a:endParaRPr lang="en-GB" sz="30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dirty="0"/>
              <a:t>KS2/3 	KS3/4	 </a:t>
            </a:r>
            <a:r>
              <a:rPr lang="en-GB" b="1" dirty="0"/>
              <a:t>KS4/5</a:t>
            </a:r>
          </a:p>
        </p:txBody>
      </p:sp>
      <p:sp>
        <p:nvSpPr>
          <p:cNvPr id="5" name="Footer Placeholder 4">
            <a:extLst>
              <a:ext uri="{FF2B5EF4-FFF2-40B4-BE49-F238E27FC236}">
                <a16:creationId xmlns:a16="http://schemas.microsoft.com/office/drawing/2014/main" id="{65725F2F-D9C8-FABB-CB64-79FA2F4CB71C}"/>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417930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815AC7F-F481-7717-82ED-55393CB05372}"/>
              </a:ext>
            </a:extLst>
          </p:cNvPr>
          <p:cNvPicPr>
            <a:picLocks noChangeAspect="1"/>
          </p:cNvPicPr>
          <p:nvPr/>
        </p:nvPicPr>
        <p:blipFill rotWithShape="1">
          <a:blip r:embed="rId3"/>
          <a:srcRect l="-163" t="29033" r="163"/>
          <a:stretch/>
        </p:blipFill>
        <p:spPr>
          <a:xfrm>
            <a:off x="-268616" y="-16286"/>
            <a:ext cx="12474926" cy="6858000"/>
          </a:xfrm>
          <a:prstGeom prst="rect">
            <a:avLst/>
          </a:prstGeom>
        </p:spPr>
      </p:pic>
      <p:sp>
        <p:nvSpPr>
          <p:cNvPr id="9" name="Rectangle: Rounded Corners 8">
            <a:extLst>
              <a:ext uri="{FF2B5EF4-FFF2-40B4-BE49-F238E27FC236}">
                <a16:creationId xmlns:a16="http://schemas.microsoft.com/office/drawing/2014/main" id="{4B714D5C-B4F0-EC66-E129-06A55489CC8A}"/>
              </a:ext>
            </a:extLst>
          </p:cNvPr>
          <p:cNvSpPr/>
          <p:nvPr/>
        </p:nvSpPr>
        <p:spPr>
          <a:xfrm>
            <a:off x="319390" y="815009"/>
            <a:ext cx="11636725"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70A32F4-B6EC-1AE1-1223-21A3098E449F}"/>
              </a:ext>
            </a:extLst>
          </p:cNvPr>
          <p:cNvSpPr>
            <a:spLocks noGrp="1"/>
          </p:cNvSpPr>
          <p:nvPr>
            <p:ph type="title"/>
          </p:nvPr>
        </p:nvSpPr>
        <p:spPr>
          <a:xfrm>
            <a:off x="251791" y="-107225"/>
            <a:ext cx="10515600" cy="1325563"/>
          </a:xfrm>
        </p:spPr>
        <p:txBody>
          <a:bodyPr>
            <a:normAutofit/>
          </a:bodyPr>
          <a:lstStyle/>
          <a:p>
            <a:r>
              <a:rPr lang="en-GB" sz="3600" b="1" dirty="0"/>
              <a:t>Additional Resources</a:t>
            </a:r>
          </a:p>
        </p:txBody>
      </p:sp>
      <p:sp>
        <p:nvSpPr>
          <p:cNvPr id="3" name="Content Placeholder 2">
            <a:extLst>
              <a:ext uri="{FF2B5EF4-FFF2-40B4-BE49-F238E27FC236}">
                <a16:creationId xmlns:a16="http://schemas.microsoft.com/office/drawing/2014/main" id="{B7102CC5-43A1-3E07-51F2-7F2C554A1A38}"/>
              </a:ext>
            </a:extLst>
          </p:cNvPr>
          <p:cNvSpPr>
            <a:spLocks noGrp="1"/>
          </p:cNvSpPr>
          <p:nvPr>
            <p:ph idx="1"/>
          </p:nvPr>
        </p:nvSpPr>
        <p:spPr>
          <a:xfrm>
            <a:off x="583894" y="1111677"/>
            <a:ext cx="10769906" cy="5266761"/>
          </a:xfrm>
        </p:spPr>
        <p:txBody>
          <a:bodyPr>
            <a:normAutofit/>
          </a:bodyPr>
          <a:lstStyle/>
          <a:p>
            <a:pPr marL="0" indent="0">
              <a:buNone/>
            </a:pPr>
            <a:r>
              <a:rPr lang="en-GB" dirty="0">
                <a:solidFill>
                  <a:srgbClr val="374151"/>
                </a:solidFill>
              </a:rPr>
              <a:t>The following links may provide some extra help when deciding how to support children's writing and creativity. </a:t>
            </a:r>
            <a:endParaRPr lang="en-GB" sz="3600" dirty="0">
              <a:solidFill>
                <a:srgbClr val="374151"/>
              </a:solidFill>
            </a:endParaRPr>
          </a:p>
          <a:p>
            <a:pPr marL="0" indent="0">
              <a:buNone/>
            </a:pPr>
            <a:r>
              <a:rPr lang="en-GB" sz="2400" b="1" dirty="0"/>
              <a:t>Creative Multilingualism </a:t>
            </a:r>
            <a:r>
              <a:rPr lang="en-GB" sz="2400" dirty="0"/>
              <a:t>– A research programme exploring the links between creativity and languages. Run by the University of Oxford, the website has a multitude of ideas to support teaching. See: </a:t>
            </a:r>
            <a:r>
              <a:rPr lang="en-GB" sz="2400" dirty="0">
                <a:hlinkClick r:id="rId4"/>
              </a:rPr>
              <a:t>https://www.creativeml.ox.ac.uk/creative-poetry-activities-schools/</a:t>
            </a:r>
            <a:r>
              <a:rPr lang="en-GB" sz="2400" dirty="0"/>
              <a:t> </a:t>
            </a:r>
          </a:p>
          <a:p>
            <a:pPr marL="0" indent="0">
              <a:buNone/>
            </a:pPr>
            <a:r>
              <a:rPr lang="en-GB" sz="2400" b="1" dirty="0"/>
              <a:t>Poetry Achieve: MTOT </a:t>
            </a:r>
            <a:r>
              <a:rPr lang="en-GB" sz="2400" dirty="0"/>
              <a:t>– From Scotland’s National Centre for Languages comes a selection of children’s poetry as part of the Scottish MTOT project.</a:t>
            </a:r>
          </a:p>
          <a:p>
            <a:pPr marL="0" indent="0">
              <a:buNone/>
            </a:pPr>
            <a:r>
              <a:rPr lang="en-GB" sz="2400" dirty="0">
                <a:hlinkClick r:id="rId5"/>
              </a:rPr>
              <a:t>https://childrens.poetryarchive.org/poem/kathryn-morley-from-kilmodan-primary/</a:t>
            </a:r>
            <a:r>
              <a:rPr lang="en-GB" sz="2400" dirty="0"/>
              <a:t> </a:t>
            </a:r>
          </a:p>
          <a:p>
            <a:pPr marL="0" indent="0">
              <a:buNone/>
            </a:pPr>
            <a:r>
              <a:rPr lang="en-GB" sz="2400" dirty="0">
                <a:hlinkClick r:id="rId6"/>
              </a:rPr>
              <a:t>https://childrens.poetryarchive.org/poem/jessica-smith-from-monifieth-high-school/</a:t>
            </a:r>
            <a:r>
              <a:rPr lang="en-GB" sz="2400" dirty="0"/>
              <a:t> </a:t>
            </a:r>
          </a:p>
          <a:p>
            <a:pPr marL="0" indent="0">
              <a:buNone/>
            </a:pPr>
            <a:r>
              <a:rPr lang="en-GB" sz="2400" dirty="0">
                <a:hlinkClick r:id="rId7"/>
              </a:rPr>
              <a:t>https://childrens.poetryarchive.org/poem/sabihah-tubasem-from-west-primary/</a:t>
            </a:r>
            <a:r>
              <a:rPr lang="en-GB" sz="2400" dirty="0"/>
              <a:t> </a:t>
            </a:r>
            <a:endParaRPr lang="en-GB" sz="2400" dirty="0">
              <a:solidFill>
                <a:srgbClr val="0563C1"/>
              </a:solidFill>
              <a:hlinkClick r:id="rId8">
                <a:extLst>
                  <a:ext uri="{A12FA001-AC4F-418D-AE19-62706E023703}">
                    <ahyp:hlinkClr xmlns:ahyp="http://schemas.microsoft.com/office/drawing/2018/hyperlinkcolor" val="tx"/>
                  </a:ext>
                </a:extLst>
              </a:hlinkClick>
            </a:endParaRPr>
          </a:p>
          <a:p>
            <a:pPr marL="0" indent="0">
              <a:buNone/>
            </a:pPr>
            <a:r>
              <a:rPr lang="en-GB" sz="2400" b="1" dirty="0"/>
              <a:t>Young Radish </a:t>
            </a:r>
            <a:r>
              <a:rPr lang="en-GB" sz="2400" b="1" dirty="0">
                <a:hlinkClick r:id="rId8">
                  <a:extLst>
                    <a:ext uri="{A12FA001-AC4F-418D-AE19-62706E023703}">
                      <ahyp:hlinkClr xmlns:ahyp="http://schemas.microsoft.com/office/drawing/2018/hyperlinkcolor" val="tx"/>
                    </a:ext>
                  </a:extLst>
                </a:hlinkClick>
              </a:rPr>
              <a:t>–</a:t>
            </a:r>
            <a:r>
              <a:rPr lang="en-GB" sz="2400" b="1" dirty="0"/>
              <a:t> </a:t>
            </a:r>
            <a:r>
              <a:rPr lang="en-GB" sz="2400" dirty="0">
                <a:solidFill>
                  <a:srgbClr val="0563C1"/>
                </a:solidFill>
                <a:hlinkClick r:id="rId8">
                  <a:extLst>
                    <a:ext uri="{A12FA001-AC4F-418D-AE19-62706E023703}">
                      <ahyp:hlinkClr xmlns:ahyp="http://schemas.microsoft.com/office/drawing/2018/hyperlinkcolor" val="tx"/>
                    </a:ext>
                  </a:extLst>
                </a:hlinkClick>
              </a:rPr>
              <a:t>https://www.youngradish.org/</a:t>
            </a:r>
            <a:r>
              <a:rPr lang="en-GB" sz="2400" dirty="0"/>
              <a:t> </a:t>
            </a:r>
          </a:p>
          <a:p>
            <a:pPr marL="0" indent="0">
              <a:buNone/>
            </a:pPr>
            <a:endParaRPr lang="en-GB" sz="2400" dirty="0"/>
          </a:p>
          <a:p>
            <a:pPr marL="0" indent="0">
              <a:buNone/>
            </a:pPr>
            <a:endParaRPr lang="en-GB" sz="2400" dirty="0"/>
          </a:p>
          <a:p>
            <a:pPr marL="0" indent="0">
              <a:buNone/>
            </a:pPr>
            <a:endParaRPr lang="en-GB" sz="2400" dirty="0"/>
          </a:p>
        </p:txBody>
      </p:sp>
      <p:sp>
        <p:nvSpPr>
          <p:cNvPr id="4" name="TextBox 3">
            <a:extLst>
              <a:ext uri="{FF2B5EF4-FFF2-40B4-BE49-F238E27FC236}">
                <a16:creationId xmlns:a16="http://schemas.microsoft.com/office/drawing/2014/main" id="{20187D64-8966-F263-172E-9C2DD2748F7C}"/>
              </a:ext>
            </a:extLst>
          </p:cNvPr>
          <p:cNvSpPr txBox="1"/>
          <p:nvPr/>
        </p:nvSpPr>
        <p:spPr>
          <a:xfrm>
            <a:off x="8554138" y="101209"/>
            <a:ext cx="4153359" cy="646331"/>
          </a:xfrm>
          <a:prstGeom prst="rect">
            <a:avLst/>
          </a:prstGeom>
          <a:noFill/>
        </p:spPr>
        <p:txBody>
          <a:bodyPr wrap="square" rtlCol="0">
            <a:spAutoFit/>
          </a:bodyPr>
          <a:lstStyle/>
          <a:p>
            <a:pPr algn="ctr"/>
            <a:r>
              <a:rPr lang="en-GB" dirty="0"/>
              <a:t>Recommended Key Stage group:</a:t>
            </a:r>
          </a:p>
          <a:p>
            <a:pPr algn="ctr"/>
            <a:r>
              <a:rPr lang="en-GB" dirty="0"/>
              <a:t>KS2/3 	KS3/4	 KS4/5</a:t>
            </a:r>
          </a:p>
        </p:txBody>
      </p:sp>
      <p:sp>
        <p:nvSpPr>
          <p:cNvPr id="5" name="Footer Placeholder 4">
            <a:extLst>
              <a:ext uri="{FF2B5EF4-FFF2-40B4-BE49-F238E27FC236}">
                <a16:creationId xmlns:a16="http://schemas.microsoft.com/office/drawing/2014/main" id="{75F10A31-7B06-4A1C-77D5-359708A72198}"/>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77575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8BCF10-46E4-C5BC-D490-84096D84F821}"/>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6" name="Rectangle: Rounded Corners 5">
            <a:extLst>
              <a:ext uri="{FF2B5EF4-FFF2-40B4-BE49-F238E27FC236}">
                <a16:creationId xmlns:a16="http://schemas.microsoft.com/office/drawing/2014/main" id="{7B2B9B50-8820-C046-404E-0288C75A2476}"/>
              </a:ext>
            </a:extLst>
          </p:cNvPr>
          <p:cNvSpPr/>
          <p:nvPr/>
        </p:nvSpPr>
        <p:spPr>
          <a:xfrm>
            <a:off x="675863" y="259081"/>
            <a:ext cx="10774017" cy="6385560"/>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id="{DB85DDD8-EF77-5331-99F1-97863F854A1A}"/>
              </a:ext>
            </a:extLst>
          </p:cNvPr>
          <p:cNvSpPr>
            <a:spLocks noGrp="1"/>
          </p:cNvSpPr>
          <p:nvPr>
            <p:ph type="title"/>
          </p:nvPr>
        </p:nvSpPr>
        <p:spPr>
          <a:xfrm>
            <a:off x="3770045" y="101601"/>
            <a:ext cx="4585652" cy="1325563"/>
          </a:xfrm>
        </p:spPr>
        <p:txBody>
          <a:bodyPr/>
          <a:lstStyle/>
          <a:p>
            <a:r>
              <a:rPr lang="en-GB" dirty="0"/>
              <a:t>Purpose of MTOT</a:t>
            </a:r>
          </a:p>
        </p:txBody>
      </p:sp>
      <p:sp>
        <p:nvSpPr>
          <p:cNvPr id="11" name="Text Placeholder 3">
            <a:extLst>
              <a:ext uri="{FF2B5EF4-FFF2-40B4-BE49-F238E27FC236}">
                <a16:creationId xmlns:a16="http://schemas.microsoft.com/office/drawing/2014/main" id="{60427978-A656-CA55-0632-E579A83DD431}"/>
              </a:ext>
            </a:extLst>
          </p:cNvPr>
          <p:cNvSpPr txBox="1">
            <a:spLocks/>
          </p:cNvSpPr>
          <p:nvPr/>
        </p:nvSpPr>
        <p:spPr>
          <a:xfrm>
            <a:off x="839788" y="1147763"/>
            <a:ext cx="5515292" cy="82391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GB" dirty="0"/>
              <a:t>Mother Tongue</a:t>
            </a:r>
          </a:p>
        </p:txBody>
      </p:sp>
      <p:sp>
        <p:nvSpPr>
          <p:cNvPr id="12" name="Content Placeholder 4">
            <a:extLst>
              <a:ext uri="{FF2B5EF4-FFF2-40B4-BE49-F238E27FC236}">
                <a16:creationId xmlns:a16="http://schemas.microsoft.com/office/drawing/2014/main" id="{A5D0C38E-F875-254F-9A8D-D14CC0FDFCF2}"/>
              </a:ext>
            </a:extLst>
          </p:cNvPr>
          <p:cNvSpPr txBox="1">
            <a:spLocks/>
          </p:cNvSpPr>
          <p:nvPr/>
        </p:nvSpPr>
        <p:spPr>
          <a:xfrm>
            <a:off x="839788" y="1874520"/>
            <a:ext cx="5789612" cy="498348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a:t>Pupils whose first language is not English, or who speak another language at home, are encouraged to submit a poem or song in their Mother Tongue. This </a:t>
            </a:r>
            <a:r>
              <a:rPr lang="en-GB" b="1" dirty="0"/>
              <a:t>can be an original or a ‘remembered’ piece.</a:t>
            </a:r>
          </a:p>
          <a:p>
            <a:pPr>
              <a:lnSpc>
                <a:spcPct val="120000"/>
              </a:lnSpc>
            </a:pPr>
            <a:r>
              <a:rPr lang="en-GB" dirty="0"/>
              <a:t>It can be written in any language, except English. Entries will be judged on a short paragraph in which pupils will explain the piece and its significance to them.</a:t>
            </a:r>
          </a:p>
        </p:txBody>
      </p:sp>
      <p:sp>
        <p:nvSpPr>
          <p:cNvPr id="13" name="Text Placeholder 5">
            <a:extLst>
              <a:ext uri="{FF2B5EF4-FFF2-40B4-BE49-F238E27FC236}">
                <a16:creationId xmlns:a16="http://schemas.microsoft.com/office/drawing/2014/main" id="{9AB447EE-2A35-764A-C4A3-9433BD2C16A3}"/>
              </a:ext>
            </a:extLst>
          </p:cNvPr>
          <p:cNvSpPr txBox="1">
            <a:spLocks/>
          </p:cNvSpPr>
          <p:nvPr/>
        </p:nvSpPr>
        <p:spPr>
          <a:xfrm>
            <a:off x="6892097" y="1147763"/>
            <a:ext cx="4156903" cy="823912"/>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GB" dirty="0"/>
              <a:t>Other Tongue</a:t>
            </a:r>
          </a:p>
        </p:txBody>
      </p:sp>
      <p:sp>
        <p:nvSpPr>
          <p:cNvPr id="14" name="Content Placeholder 6">
            <a:extLst>
              <a:ext uri="{FF2B5EF4-FFF2-40B4-BE49-F238E27FC236}">
                <a16:creationId xmlns:a16="http://schemas.microsoft.com/office/drawing/2014/main" id="{A0EC8671-3754-E456-71B0-1FFDB7338488}"/>
              </a:ext>
            </a:extLst>
          </p:cNvPr>
          <p:cNvSpPr txBox="1">
            <a:spLocks/>
          </p:cNvSpPr>
          <p:nvPr/>
        </p:nvSpPr>
        <p:spPr>
          <a:xfrm>
            <a:off x="6892098" y="1874520"/>
            <a:ext cx="4463289" cy="431514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a:t>Pupils learning another language in school are encouraged to get creative with their Other Tongue and submit an original poem for the competition. </a:t>
            </a:r>
          </a:p>
        </p:txBody>
      </p:sp>
      <p:sp>
        <p:nvSpPr>
          <p:cNvPr id="2" name="Footer Placeholder 1">
            <a:extLst>
              <a:ext uri="{FF2B5EF4-FFF2-40B4-BE49-F238E27FC236}">
                <a16:creationId xmlns:a16="http://schemas.microsoft.com/office/drawing/2014/main" id="{E9573DC3-B0E8-253A-1EAD-880A86DAD707}"/>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268255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8C5A74-B074-96EC-AD42-B9C3824B2365}"/>
              </a:ext>
            </a:extLst>
          </p:cNvPr>
          <p:cNvPicPr>
            <a:picLocks noChangeAspect="1"/>
          </p:cNvPicPr>
          <p:nvPr/>
        </p:nvPicPr>
        <p:blipFill>
          <a:blip r:embed="rId2"/>
          <a:stretch>
            <a:fillRect/>
          </a:stretch>
        </p:blipFill>
        <p:spPr>
          <a:xfrm>
            <a:off x="0" y="1"/>
            <a:ext cx="12192000" cy="6858000"/>
          </a:xfrm>
          <a:prstGeom prst="rect">
            <a:avLst/>
          </a:prstGeom>
        </p:spPr>
      </p:pic>
      <p:sp>
        <p:nvSpPr>
          <p:cNvPr id="2" name="Title 1">
            <a:extLst>
              <a:ext uri="{FF2B5EF4-FFF2-40B4-BE49-F238E27FC236}">
                <a16:creationId xmlns:a16="http://schemas.microsoft.com/office/drawing/2014/main" id="{CBEB61E8-B173-67E1-7E0E-2969D87574EE}"/>
              </a:ext>
            </a:extLst>
          </p:cNvPr>
          <p:cNvSpPr>
            <a:spLocks noGrp="1"/>
          </p:cNvSpPr>
          <p:nvPr>
            <p:ph type="title"/>
          </p:nvPr>
        </p:nvSpPr>
        <p:spPr>
          <a:xfrm>
            <a:off x="500272" y="-275425"/>
            <a:ext cx="10515600" cy="1325563"/>
          </a:xfrm>
        </p:spPr>
        <p:txBody>
          <a:bodyPr>
            <a:normAutofit/>
          </a:bodyPr>
          <a:lstStyle/>
          <a:p>
            <a:r>
              <a:rPr lang="en-GB" sz="3600" b="1" dirty="0">
                <a:solidFill>
                  <a:schemeClr val="accent1">
                    <a:lumMod val="75000"/>
                  </a:schemeClr>
                </a:solidFill>
              </a:rPr>
              <a:t>Glossary of Terms</a:t>
            </a:r>
          </a:p>
        </p:txBody>
      </p:sp>
      <p:graphicFrame>
        <p:nvGraphicFramePr>
          <p:cNvPr id="4" name="Table 4">
            <a:extLst>
              <a:ext uri="{FF2B5EF4-FFF2-40B4-BE49-F238E27FC236}">
                <a16:creationId xmlns:a16="http://schemas.microsoft.com/office/drawing/2014/main" id="{0D6C7E47-4BE2-8B2E-1404-340453057742}"/>
              </a:ext>
            </a:extLst>
          </p:cNvPr>
          <p:cNvGraphicFramePr>
            <a:graphicFrameLocks noGrp="1"/>
          </p:cNvGraphicFramePr>
          <p:nvPr>
            <p:extLst>
              <p:ext uri="{D42A27DB-BD31-4B8C-83A1-F6EECF244321}">
                <p14:modId xmlns:p14="http://schemas.microsoft.com/office/powerpoint/2010/main" val="657249568"/>
              </p:ext>
            </p:extLst>
          </p:nvPr>
        </p:nvGraphicFramePr>
        <p:xfrm>
          <a:off x="478621" y="741668"/>
          <a:ext cx="11320443" cy="5659133"/>
        </p:xfrm>
        <a:graphic>
          <a:graphicData uri="http://schemas.openxmlformats.org/drawingml/2006/table">
            <a:tbl>
              <a:tblPr firstRow="1" bandRow="1">
                <a:tableStyleId>{5C22544A-7EE6-4342-B048-85BDC9FD1C3A}</a:tableStyleId>
              </a:tblPr>
              <a:tblGrid>
                <a:gridCol w="2066274">
                  <a:extLst>
                    <a:ext uri="{9D8B030D-6E8A-4147-A177-3AD203B41FA5}">
                      <a16:colId xmlns:a16="http://schemas.microsoft.com/office/drawing/2014/main" val="3028333170"/>
                    </a:ext>
                  </a:extLst>
                </a:gridCol>
                <a:gridCol w="5480688">
                  <a:extLst>
                    <a:ext uri="{9D8B030D-6E8A-4147-A177-3AD203B41FA5}">
                      <a16:colId xmlns:a16="http://schemas.microsoft.com/office/drawing/2014/main" val="2306669948"/>
                    </a:ext>
                  </a:extLst>
                </a:gridCol>
                <a:gridCol w="3773481">
                  <a:extLst>
                    <a:ext uri="{9D8B030D-6E8A-4147-A177-3AD203B41FA5}">
                      <a16:colId xmlns:a16="http://schemas.microsoft.com/office/drawing/2014/main" val="2250980006"/>
                    </a:ext>
                  </a:extLst>
                </a:gridCol>
              </a:tblGrid>
              <a:tr h="730087">
                <a:tc>
                  <a:txBody>
                    <a:bodyPr/>
                    <a:lstStyle/>
                    <a:p>
                      <a:pPr algn="ctr"/>
                      <a:r>
                        <a:rPr lang="en-GB" sz="1800" dirty="0">
                          <a:solidFill>
                            <a:schemeClr val="tx1"/>
                          </a:solidFill>
                        </a:rPr>
                        <a:t>Term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Example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9548460"/>
                  </a:ext>
                </a:extLst>
              </a:tr>
              <a:tr h="730087">
                <a:tc>
                  <a:txBody>
                    <a:bodyPr/>
                    <a:lstStyle/>
                    <a:p>
                      <a:pPr algn="ctr"/>
                      <a:r>
                        <a:rPr lang="en-GB" sz="1800" dirty="0">
                          <a:solidFill>
                            <a:schemeClr val="tx1"/>
                          </a:solidFill>
                        </a:rPr>
                        <a:t>Alliteration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repetition of</a:t>
                      </a:r>
                      <a:r>
                        <a:rPr lang="en-GB" sz="1800" b="0" i="0" kern="1200" dirty="0">
                          <a:solidFill>
                            <a:srgbClr val="FF0000"/>
                          </a:solidFill>
                          <a:effectLst/>
                          <a:latin typeface="+mn-lt"/>
                          <a:ea typeface="+mn-ea"/>
                          <a:cs typeface="+mn-cs"/>
                        </a:rPr>
                        <a:t> consonant sounds at the beginning </a:t>
                      </a:r>
                      <a:r>
                        <a:rPr lang="en-GB" sz="1800" b="0" i="0" kern="1200" dirty="0">
                          <a:solidFill>
                            <a:schemeClr val="dk1"/>
                          </a:solidFill>
                          <a:effectLst/>
                          <a:latin typeface="+mn-lt"/>
                          <a:ea typeface="+mn-ea"/>
                          <a:cs typeface="+mn-cs"/>
                        </a:rPr>
                        <a:t>of words in a sentence or phrase.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eter </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iper </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icked a </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eck of </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ickled </a:t>
                      </a:r>
                      <a:r>
                        <a:rPr lang="en-GB" sz="1800" b="0" i="0" kern="1200" dirty="0">
                          <a:solidFill>
                            <a:srgbClr val="FF0000"/>
                          </a:solidFill>
                          <a:effectLst/>
                          <a:latin typeface="+mn-lt"/>
                          <a:ea typeface="+mn-ea"/>
                          <a:cs typeface="+mn-cs"/>
                        </a:rPr>
                        <a:t>p</a:t>
                      </a:r>
                      <a:r>
                        <a:rPr lang="en-GB" sz="1800" b="0" i="0" kern="1200" dirty="0">
                          <a:solidFill>
                            <a:schemeClr val="dk1"/>
                          </a:solidFill>
                          <a:effectLst/>
                          <a:latin typeface="+mn-lt"/>
                          <a:ea typeface="+mn-ea"/>
                          <a:cs typeface="+mn-cs"/>
                        </a:rPr>
                        <a:t>eppers."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7543747"/>
                  </a:ext>
                </a:extLst>
              </a:tr>
              <a:tr h="730087">
                <a:tc>
                  <a:txBody>
                    <a:bodyPr/>
                    <a:lstStyle/>
                    <a:p>
                      <a:pPr algn="ctr"/>
                      <a:r>
                        <a:rPr lang="en-GB" sz="1800" b="0" i="0" kern="1200" dirty="0">
                          <a:solidFill>
                            <a:schemeClr val="dk1"/>
                          </a:solidFill>
                          <a:effectLst/>
                          <a:latin typeface="+mn-lt"/>
                          <a:ea typeface="+mn-ea"/>
                          <a:cs typeface="+mn-cs"/>
                        </a:rPr>
                        <a:t>Assonance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repetition of </a:t>
                      </a:r>
                      <a:r>
                        <a:rPr lang="en-GB" sz="1800" b="0" i="0" kern="1200" dirty="0">
                          <a:solidFill>
                            <a:srgbClr val="FF0000"/>
                          </a:solidFill>
                          <a:effectLst/>
                          <a:latin typeface="+mn-lt"/>
                          <a:ea typeface="+mn-ea"/>
                          <a:cs typeface="+mn-cs"/>
                        </a:rPr>
                        <a:t>vowel sounds </a:t>
                      </a:r>
                      <a:r>
                        <a:rPr lang="en-GB" sz="1800" b="0" i="0" kern="1200" dirty="0">
                          <a:solidFill>
                            <a:schemeClr val="dk1"/>
                          </a:solidFill>
                          <a:effectLst/>
                          <a:latin typeface="+mn-lt"/>
                          <a:ea typeface="+mn-ea"/>
                          <a:cs typeface="+mn-cs"/>
                        </a:rPr>
                        <a:t>within words that are close together.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c</a:t>
                      </a:r>
                      <a:r>
                        <a:rPr lang="en-GB" sz="1800" b="0" i="0" kern="1200" dirty="0">
                          <a:solidFill>
                            <a:srgbClr val="FF0000"/>
                          </a:solidFill>
                          <a:effectLst/>
                          <a:latin typeface="+mn-lt"/>
                          <a:ea typeface="+mn-ea"/>
                          <a:cs typeface="+mn-cs"/>
                        </a:rPr>
                        <a:t>at</a:t>
                      </a:r>
                      <a:r>
                        <a:rPr lang="en-GB" sz="1800" b="0" i="0" kern="1200" dirty="0">
                          <a:solidFill>
                            <a:schemeClr val="dk1"/>
                          </a:solidFill>
                          <a:effectLst/>
                          <a:latin typeface="+mn-lt"/>
                          <a:ea typeface="+mn-ea"/>
                          <a:cs typeface="+mn-cs"/>
                        </a:rPr>
                        <a:t> s</a:t>
                      </a:r>
                      <a:r>
                        <a:rPr lang="en-GB" sz="1800" b="0" i="0" kern="1200" dirty="0">
                          <a:solidFill>
                            <a:srgbClr val="FF0000"/>
                          </a:solidFill>
                          <a:effectLst/>
                          <a:latin typeface="+mn-lt"/>
                          <a:ea typeface="+mn-ea"/>
                          <a:cs typeface="+mn-cs"/>
                        </a:rPr>
                        <a:t>at</a:t>
                      </a:r>
                      <a:r>
                        <a:rPr lang="en-GB" sz="1800" b="0" i="0" kern="1200" dirty="0">
                          <a:solidFill>
                            <a:schemeClr val="dk1"/>
                          </a:solidFill>
                          <a:effectLst/>
                          <a:latin typeface="+mn-lt"/>
                          <a:ea typeface="+mn-ea"/>
                          <a:cs typeface="+mn-cs"/>
                        </a:rPr>
                        <a:t> on the m</a:t>
                      </a:r>
                      <a:r>
                        <a:rPr lang="en-GB" sz="1800" b="0" i="0" kern="1200" dirty="0">
                          <a:solidFill>
                            <a:srgbClr val="FF0000"/>
                          </a:solidFill>
                          <a:effectLst/>
                          <a:latin typeface="+mn-lt"/>
                          <a:ea typeface="+mn-ea"/>
                          <a:cs typeface="+mn-cs"/>
                        </a:rPr>
                        <a:t>at</a:t>
                      </a:r>
                      <a:r>
                        <a:rPr lang="en-GB" sz="1800" b="0" i="0" kern="1200" dirty="0">
                          <a:solidFill>
                            <a:schemeClr val="dk1"/>
                          </a:solidFill>
                          <a:effectLst/>
                          <a:latin typeface="+mn-lt"/>
                          <a:ea typeface="+mn-ea"/>
                          <a:cs typeface="+mn-cs"/>
                        </a:rPr>
                        <a: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07744358"/>
                  </a:ext>
                </a:extLst>
              </a:tr>
              <a:tr h="730087">
                <a:tc>
                  <a:txBody>
                    <a:bodyPr/>
                    <a:lstStyle/>
                    <a:p>
                      <a:pPr algn="ctr"/>
                      <a:r>
                        <a:rPr lang="en-GB" sz="1800" b="0" i="0" kern="1200" dirty="0">
                          <a:solidFill>
                            <a:schemeClr val="dk1"/>
                          </a:solidFill>
                          <a:effectLst/>
                          <a:latin typeface="+mn-lt"/>
                          <a:ea typeface="+mn-ea"/>
                          <a:cs typeface="+mn-cs"/>
                        </a:rPr>
                        <a:t>Ballad</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A narrative poem or song that tells a story, often about love, heroism, or tragedy.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 "</a:t>
                      </a:r>
                      <a:r>
                        <a:rPr lang="en-GB" sz="1800" b="0" i="0" kern="1200" dirty="0">
                          <a:solidFill>
                            <a:schemeClr val="dk1"/>
                          </a:solidFill>
                          <a:effectLst/>
                          <a:highlight>
                            <a:srgbClr val="FFFF00"/>
                          </a:highlight>
                          <a:latin typeface="+mn-lt"/>
                          <a:ea typeface="+mn-ea"/>
                          <a:cs typeface="+mn-cs"/>
                        </a:rPr>
                        <a:t>The Rime of the Ancient Mariner" by Samuel Taylor Coleridge</a:t>
                      </a:r>
                      <a:endParaRPr lang="en-GB" sz="18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6678697"/>
                  </a:ext>
                </a:extLst>
              </a:tr>
              <a:tr h="730087">
                <a:tc>
                  <a:txBody>
                    <a:bodyPr/>
                    <a:lstStyle/>
                    <a:p>
                      <a:pPr algn="ctr"/>
                      <a:r>
                        <a:rPr lang="en-GB" sz="1800" b="0" i="0" kern="1200" dirty="0">
                          <a:solidFill>
                            <a:schemeClr val="dk1"/>
                          </a:solidFill>
                          <a:effectLst/>
                          <a:latin typeface="+mn-lt"/>
                          <a:ea typeface="+mn-ea"/>
                          <a:cs typeface="+mn-cs"/>
                        </a:rPr>
                        <a:t>Chant</a:t>
                      </a: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rhythmic and repetitive vocal utterance or song often used in religious or ceremonial contexts.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"Om </a:t>
                      </a:r>
                      <a:r>
                        <a:rPr lang="en-GB" sz="1800" b="0" i="0" kern="1200" dirty="0" err="1">
                          <a:solidFill>
                            <a:schemeClr val="dk1"/>
                          </a:solidFill>
                          <a:effectLst/>
                          <a:latin typeface="+mn-lt"/>
                          <a:ea typeface="+mn-ea"/>
                          <a:cs typeface="+mn-cs"/>
                        </a:rPr>
                        <a:t>mani</a:t>
                      </a:r>
                      <a:r>
                        <a:rPr lang="en-GB" sz="1800" b="0" i="0" kern="1200" dirty="0">
                          <a:solidFill>
                            <a:schemeClr val="dk1"/>
                          </a:solidFill>
                          <a:effectLst/>
                          <a:latin typeface="+mn-lt"/>
                          <a:ea typeface="+mn-ea"/>
                          <a:cs typeface="+mn-cs"/>
                        </a:rPr>
                        <a:t> </a:t>
                      </a:r>
                      <a:r>
                        <a:rPr lang="en-GB" sz="1800" b="0" i="0" kern="1200" dirty="0" err="1">
                          <a:solidFill>
                            <a:schemeClr val="dk1"/>
                          </a:solidFill>
                          <a:effectLst/>
                          <a:latin typeface="+mn-lt"/>
                          <a:ea typeface="+mn-ea"/>
                          <a:cs typeface="+mn-cs"/>
                        </a:rPr>
                        <a:t>padme</a:t>
                      </a:r>
                      <a:r>
                        <a:rPr lang="en-GB" sz="1800" b="0" i="0" kern="1200" dirty="0">
                          <a:solidFill>
                            <a:schemeClr val="dk1"/>
                          </a:solidFill>
                          <a:effectLst/>
                          <a:latin typeface="+mn-lt"/>
                          <a:ea typeface="+mn-ea"/>
                          <a:cs typeface="+mn-cs"/>
                        </a:rPr>
                        <a:t> hum" (Buddhist chant).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31153056"/>
                  </a:ext>
                </a:extLst>
              </a:tr>
              <a:tr h="10043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Couplet</a:t>
                      </a:r>
                    </a:p>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Two lines of poetry that usually rhyme and have the same meter.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t>
                      </a:r>
                      <a:r>
                        <a:rPr lang="en-GB" sz="1800" b="0" i="0" kern="1200" dirty="0">
                          <a:solidFill>
                            <a:schemeClr val="dk1"/>
                          </a:solidFill>
                          <a:effectLst/>
                          <a:highlight>
                            <a:srgbClr val="FFFF00"/>
                          </a:highlight>
                          <a:latin typeface="+mn-lt"/>
                          <a:ea typeface="+mn-ea"/>
                          <a:cs typeface="+mn-cs"/>
                        </a:rPr>
                        <a:t>Good night! Good night! Parting is such sweet sorrow" (from Romeo and Juliet by William Shakespeare).</a:t>
                      </a:r>
                      <a:endParaRPr lang="en-GB" sz="18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25928957"/>
                  </a:ext>
                </a:extLst>
              </a:tr>
              <a:tr h="10043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Homophone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Words that sound the same but have different meanings and spellings. </a:t>
                      </a:r>
                    </a:p>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"write" and "right."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46645634"/>
                  </a:ext>
                </a:extLst>
              </a:tr>
            </a:tbl>
          </a:graphicData>
        </a:graphic>
      </p:graphicFrame>
      <p:sp>
        <p:nvSpPr>
          <p:cNvPr id="5" name="TextBox 4">
            <a:extLst>
              <a:ext uri="{FF2B5EF4-FFF2-40B4-BE49-F238E27FC236}">
                <a16:creationId xmlns:a16="http://schemas.microsoft.com/office/drawing/2014/main" id="{F83385CD-082E-1C58-C00B-B145828A94DD}"/>
              </a:ext>
            </a:extLst>
          </p:cNvPr>
          <p:cNvSpPr txBox="1"/>
          <p:nvPr/>
        </p:nvSpPr>
        <p:spPr>
          <a:xfrm>
            <a:off x="6808424" y="189907"/>
            <a:ext cx="5299113" cy="369332"/>
          </a:xfrm>
          <a:prstGeom prst="rect">
            <a:avLst/>
          </a:prstGeom>
          <a:noFill/>
        </p:spPr>
        <p:txBody>
          <a:bodyPr wrap="square" rtlCol="0">
            <a:spAutoFit/>
          </a:bodyPr>
          <a:lstStyle/>
          <a:p>
            <a:r>
              <a:rPr lang="en-GB" dirty="0">
                <a:solidFill>
                  <a:srgbClr val="00B0F0"/>
                </a:solidFill>
              </a:rPr>
              <a:t>A B C D E F G H </a:t>
            </a:r>
            <a:r>
              <a:rPr lang="en-GB" dirty="0"/>
              <a:t>I</a:t>
            </a:r>
            <a:r>
              <a:rPr lang="en-GB" dirty="0">
                <a:solidFill>
                  <a:srgbClr val="00B0F0"/>
                </a:solidFill>
              </a:rPr>
              <a:t> </a:t>
            </a:r>
            <a:r>
              <a:rPr lang="en-GB" dirty="0"/>
              <a:t>J K L M N O P Q R S T U V W X Y Z </a:t>
            </a:r>
          </a:p>
        </p:txBody>
      </p:sp>
      <p:sp>
        <p:nvSpPr>
          <p:cNvPr id="6" name="Footer Placeholder 5">
            <a:extLst>
              <a:ext uri="{FF2B5EF4-FFF2-40B4-BE49-F238E27FC236}">
                <a16:creationId xmlns:a16="http://schemas.microsoft.com/office/drawing/2014/main" id="{49695DFC-028B-037D-2160-410E086C9FA4}"/>
              </a:ext>
            </a:extLst>
          </p:cNvPr>
          <p:cNvSpPr>
            <a:spLocks noGrp="1"/>
          </p:cNvSpPr>
          <p:nvPr>
            <p:ph type="ftr" sz="quarter" idx="11"/>
          </p:nvPr>
        </p:nvSpPr>
        <p:spPr/>
        <p:txBody>
          <a:bodyPr/>
          <a:lstStyle/>
          <a:p>
            <a:r>
              <a:rPr lang="en-GB"/>
              <a:t>Created by Pascale Thobois as part of the MTOT project 2023</a:t>
            </a:r>
          </a:p>
        </p:txBody>
      </p:sp>
    </p:spTree>
    <p:extLst>
      <p:ext uri="{BB962C8B-B14F-4D97-AF65-F5344CB8AC3E}">
        <p14:creationId xmlns:p14="http://schemas.microsoft.com/office/powerpoint/2010/main" val="108048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545F15-A6B3-D205-D705-5B6AA715B2B1}"/>
              </a:ext>
            </a:extLst>
          </p:cNvPr>
          <p:cNvPicPr>
            <a:picLocks noChangeAspect="1"/>
          </p:cNvPicPr>
          <p:nvPr/>
        </p:nvPicPr>
        <p:blipFill>
          <a:blip r:embed="rId2"/>
          <a:stretch>
            <a:fillRect/>
          </a:stretch>
        </p:blipFill>
        <p:spPr>
          <a:xfrm>
            <a:off x="0" y="-39757"/>
            <a:ext cx="12192000" cy="6897757"/>
          </a:xfrm>
          <a:prstGeom prst="rect">
            <a:avLst/>
          </a:prstGeom>
        </p:spPr>
      </p:pic>
      <p:sp>
        <p:nvSpPr>
          <p:cNvPr id="2" name="Title 1">
            <a:extLst>
              <a:ext uri="{FF2B5EF4-FFF2-40B4-BE49-F238E27FC236}">
                <a16:creationId xmlns:a16="http://schemas.microsoft.com/office/drawing/2014/main" id="{CBEB61E8-B173-67E1-7E0E-2969D87574EE}"/>
              </a:ext>
            </a:extLst>
          </p:cNvPr>
          <p:cNvSpPr>
            <a:spLocks noGrp="1"/>
          </p:cNvSpPr>
          <p:nvPr>
            <p:ph type="title"/>
          </p:nvPr>
        </p:nvSpPr>
        <p:spPr>
          <a:xfrm>
            <a:off x="485660" y="-288209"/>
            <a:ext cx="10515600" cy="1325563"/>
          </a:xfrm>
        </p:spPr>
        <p:txBody>
          <a:bodyPr>
            <a:normAutofit/>
          </a:bodyPr>
          <a:lstStyle/>
          <a:p>
            <a:r>
              <a:rPr lang="en-GB" sz="3600" b="1" dirty="0">
                <a:solidFill>
                  <a:schemeClr val="accent1">
                    <a:lumMod val="75000"/>
                  </a:schemeClr>
                </a:solidFill>
              </a:rPr>
              <a:t>Glossary of Terms</a:t>
            </a:r>
          </a:p>
        </p:txBody>
      </p:sp>
      <p:graphicFrame>
        <p:nvGraphicFramePr>
          <p:cNvPr id="4" name="Table 4">
            <a:extLst>
              <a:ext uri="{FF2B5EF4-FFF2-40B4-BE49-F238E27FC236}">
                <a16:creationId xmlns:a16="http://schemas.microsoft.com/office/drawing/2014/main" id="{0D6C7E47-4BE2-8B2E-1404-340453057742}"/>
              </a:ext>
            </a:extLst>
          </p:cNvPr>
          <p:cNvGraphicFramePr>
            <a:graphicFrameLocks noGrp="1"/>
          </p:cNvGraphicFramePr>
          <p:nvPr>
            <p:extLst>
              <p:ext uri="{D42A27DB-BD31-4B8C-83A1-F6EECF244321}">
                <p14:modId xmlns:p14="http://schemas.microsoft.com/office/powerpoint/2010/main" val="652024462"/>
              </p:ext>
            </p:extLst>
          </p:nvPr>
        </p:nvGraphicFramePr>
        <p:xfrm>
          <a:off x="467604" y="807770"/>
          <a:ext cx="11320443" cy="5860322"/>
        </p:xfrm>
        <a:graphic>
          <a:graphicData uri="http://schemas.openxmlformats.org/drawingml/2006/table">
            <a:tbl>
              <a:tblPr firstRow="1" bandRow="1">
                <a:tableStyleId>{5C22544A-7EE6-4342-B048-85BDC9FD1C3A}</a:tableStyleId>
              </a:tblPr>
              <a:tblGrid>
                <a:gridCol w="2066274">
                  <a:extLst>
                    <a:ext uri="{9D8B030D-6E8A-4147-A177-3AD203B41FA5}">
                      <a16:colId xmlns:a16="http://schemas.microsoft.com/office/drawing/2014/main" val="3028333170"/>
                    </a:ext>
                  </a:extLst>
                </a:gridCol>
                <a:gridCol w="5480688">
                  <a:extLst>
                    <a:ext uri="{9D8B030D-6E8A-4147-A177-3AD203B41FA5}">
                      <a16:colId xmlns:a16="http://schemas.microsoft.com/office/drawing/2014/main" val="2306669948"/>
                    </a:ext>
                  </a:extLst>
                </a:gridCol>
                <a:gridCol w="3773481">
                  <a:extLst>
                    <a:ext uri="{9D8B030D-6E8A-4147-A177-3AD203B41FA5}">
                      <a16:colId xmlns:a16="http://schemas.microsoft.com/office/drawing/2014/main" val="2250980006"/>
                    </a:ext>
                  </a:extLst>
                </a:gridCol>
              </a:tblGrid>
              <a:tr h="717824">
                <a:tc>
                  <a:txBody>
                    <a:bodyPr/>
                    <a:lstStyle/>
                    <a:p>
                      <a:pPr algn="ctr"/>
                      <a:r>
                        <a:rPr lang="en-GB" sz="1800" dirty="0">
                          <a:solidFill>
                            <a:schemeClr val="tx1"/>
                          </a:solidFill>
                        </a:rPr>
                        <a:t>Term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Example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9548460"/>
                  </a:ext>
                </a:extLst>
              </a:tr>
              <a:tr h="717824">
                <a:tc>
                  <a:txBody>
                    <a:bodyPr/>
                    <a:lstStyle/>
                    <a:p>
                      <a:pPr algn="ctr"/>
                      <a:r>
                        <a:rPr lang="en-GB" sz="1800" b="0" i="0" kern="1200" dirty="0">
                          <a:solidFill>
                            <a:schemeClr val="dk1"/>
                          </a:solidFill>
                          <a:effectLst/>
                          <a:latin typeface="+mn-lt"/>
                          <a:ea typeface="+mn-ea"/>
                          <a:cs typeface="+mn-cs"/>
                        </a:rPr>
                        <a:t>Imagery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use of vivid language and sensory details to create a mental picture or evoke emotions in the reader's mind.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sunset painted the sky with fiery hues of orange and purple."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86117739"/>
                  </a:ext>
                </a:extLst>
              </a:tr>
              <a:tr h="717824">
                <a:tc>
                  <a:txBody>
                    <a:bodyPr/>
                    <a:lstStyle/>
                    <a:p>
                      <a:pPr marL="0" indent="0" algn="ctr">
                        <a:buFont typeface="+mj-lt"/>
                        <a:buNone/>
                      </a:pPr>
                      <a:r>
                        <a:rPr lang="en-GB" b="0" i="0" dirty="0">
                          <a:solidFill>
                            <a:srgbClr val="374151"/>
                          </a:solidFill>
                          <a:effectLst/>
                          <a:latin typeface="Söhne"/>
                        </a:rPr>
                        <a:t>Kenning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buFont typeface="+mj-lt"/>
                        <a:buNone/>
                      </a:pPr>
                      <a:r>
                        <a:rPr lang="en-GB" b="0" i="0" dirty="0">
                          <a:solidFill>
                            <a:srgbClr val="374151"/>
                          </a:solidFill>
                          <a:effectLst/>
                          <a:latin typeface="Söhne"/>
                        </a:rPr>
                        <a:t>A two-word phrase used in Old English and Norse poetry to describe an object in a creative and indirect way.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buFont typeface="+mj-lt"/>
                        <a:buNone/>
                      </a:pPr>
                      <a:r>
                        <a:rPr lang="en-GB" b="0" i="0" dirty="0">
                          <a:solidFill>
                            <a:srgbClr val="374151"/>
                          </a:solidFill>
                          <a:effectLst/>
                          <a:latin typeface="Söhne"/>
                        </a:rPr>
                        <a:t>Whale-road (ocean), Sky-candle (sun), Wave-horse (ship).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40261514"/>
                  </a:ext>
                </a:extLst>
              </a:tr>
              <a:tr h="987479">
                <a:tc>
                  <a:txBody>
                    <a:bodyPr/>
                    <a:lstStyle/>
                    <a:p>
                      <a:pPr algn="ctr"/>
                      <a:r>
                        <a:rPr lang="en-GB" sz="1800" dirty="0">
                          <a:solidFill>
                            <a:schemeClr val="tx1"/>
                          </a:solidFill>
                        </a:rPr>
                        <a:t>Metaphor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figure of speech that compares two different things by stating that one thing </a:t>
                      </a:r>
                      <a:r>
                        <a:rPr lang="en-GB" sz="1800" b="0" i="1" kern="1200" dirty="0">
                          <a:solidFill>
                            <a:srgbClr val="FF0000"/>
                          </a:solidFill>
                          <a:effectLst/>
                          <a:latin typeface="+mn-lt"/>
                          <a:ea typeface="+mn-ea"/>
                          <a:cs typeface="+mn-cs"/>
                        </a:rPr>
                        <a:t>is</a:t>
                      </a:r>
                      <a:r>
                        <a:rPr lang="en-GB" sz="1800" b="0" i="0" kern="1200" dirty="0">
                          <a:solidFill>
                            <a:schemeClr val="dk1"/>
                          </a:solidFill>
                          <a:effectLst/>
                          <a:latin typeface="+mn-lt"/>
                          <a:ea typeface="+mn-ea"/>
                          <a:cs typeface="+mn-cs"/>
                        </a:rPr>
                        <a:t> another, without using "like" or "as.“  - Different to a </a:t>
                      </a:r>
                      <a:r>
                        <a:rPr lang="en-GB" sz="1800" b="0" i="0" kern="1200" dirty="0">
                          <a:solidFill>
                            <a:schemeClr val="dk1"/>
                          </a:solidFill>
                          <a:effectLst/>
                          <a:latin typeface="+mn-lt"/>
                          <a:ea typeface="+mn-ea"/>
                          <a:cs typeface="+mn-cs"/>
                          <a:hlinkClick r:id="rId3" action="ppaction://hlinksldjump"/>
                        </a:rPr>
                        <a:t>Simile</a:t>
                      </a:r>
                      <a:endParaRPr lang="en-GB" sz="1800" b="0" i="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"Her smile </a:t>
                      </a:r>
                      <a:r>
                        <a:rPr lang="en-GB" sz="1800" b="0" i="1" kern="1200" dirty="0">
                          <a:solidFill>
                            <a:srgbClr val="FF0000"/>
                          </a:solidFill>
                          <a:effectLst/>
                          <a:latin typeface="+mn-lt"/>
                          <a:ea typeface="+mn-ea"/>
                          <a:cs typeface="+mn-cs"/>
                        </a:rPr>
                        <a:t>is</a:t>
                      </a:r>
                      <a:r>
                        <a:rPr lang="en-GB" sz="1800" b="0" i="0" kern="1200" dirty="0">
                          <a:solidFill>
                            <a:schemeClr val="dk1"/>
                          </a:solidFill>
                          <a:effectLst/>
                          <a:latin typeface="+mn-lt"/>
                          <a:ea typeface="+mn-ea"/>
                          <a:cs typeface="+mn-cs"/>
                        </a:rPr>
                        <a:t> a ray of sunshine”.</a:t>
                      </a:r>
                    </a:p>
                    <a:p>
                      <a:pPr algn="ctr"/>
                      <a:r>
                        <a:rPr lang="en-GB" sz="1800" dirty="0">
                          <a:solidFill>
                            <a:schemeClr val="tx1"/>
                          </a:solidFill>
                          <a:hlinkClick r:id="rId4"/>
                        </a:rPr>
                        <a:t>https://childrens.poetryarchive.org/poem/granny-is/</a:t>
                      </a:r>
                      <a:r>
                        <a:rPr lang="en-GB" sz="1800"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7543747"/>
                  </a:ext>
                </a:extLst>
              </a:tr>
              <a:tr h="717824">
                <a:tc>
                  <a:txBody>
                    <a:bodyPr/>
                    <a:lstStyle/>
                    <a:p>
                      <a:pPr algn="ctr"/>
                      <a:r>
                        <a:rPr lang="en-GB" sz="1800" dirty="0">
                          <a:solidFill>
                            <a:schemeClr val="tx1"/>
                          </a:solidFill>
                        </a:rPr>
                        <a:t>Near Rhyme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ls known as slant rhyme or imperfect rhyme; it is when the sounds of words are similar but not identical.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 "song" and "swan."</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07744358"/>
                  </a:ext>
                </a:extLst>
              </a:tr>
              <a:tr h="717824">
                <a:tc>
                  <a:txBody>
                    <a:bodyPr/>
                    <a:lstStyle/>
                    <a:p>
                      <a:pPr algn="ctr"/>
                      <a:r>
                        <a:rPr lang="en-GB" sz="1800" b="0" i="0" kern="1200" dirty="0">
                          <a:solidFill>
                            <a:schemeClr val="dk1"/>
                          </a:solidFill>
                          <a:effectLst/>
                          <a:latin typeface="+mn-lt"/>
                          <a:ea typeface="+mn-ea"/>
                          <a:cs typeface="+mn-cs"/>
                        </a:rPr>
                        <a:t>Onomatopoeia</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The use of words that imitate or resemble the sounds associated with the objects or actions they refer to.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"buzz," "hiss," or "sizzle."</a:t>
                      </a:r>
                      <a:endParaRPr lang="en-GB" sz="18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6678697"/>
                  </a:ext>
                </a:extLst>
              </a:tr>
              <a:tr h="1283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Pace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speed or rhythm at which a poem is read or performed, which can vary to create different effects. A fast-paced poem may have short, choppy lines to convey urgency.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fast-paced poem:</a:t>
                      </a:r>
                    </a:p>
                    <a:p>
                      <a:pPr algn="ctr"/>
                      <a:r>
                        <a:rPr lang="en-GB" sz="1800" dirty="0">
                          <a:solidFill>
                            <a:schemeClr val="tx1"/>
                          </a:solidFill>
                        </a:rPr>
                        <a:t>slow-paced poem: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46645634"/>
                  </a:ext>
                </a:extLst>
              </a:tr>
            </a:tbl>
          </a:graphicData>
        </a:graphic>
      </p:graphicFrame>
      <p:sp>
        <p:nvSpPr>
          <p:cNvPr id="5" name="TextBox 4">
            <a:extLst>
              <a:ext uri="{FF2B5EF4-FFF2-40B4-BE49-F238E27FC236}">
                <a16:creationId xmlns:a16="http://schemas.microsoft.com/office/drawing/2014/main" id="{F83385CD-082E-1C58-C00B-B145828A94DD}"/>
              </a:ext>
            </a:extLst>
          </p:cNvPr>
          <p:cNvSpPr txBox="1"/>
          <p:nvPr/>
        </p:nvSpPr>
        <p:spPr>
          <a:xfrm>
            <a:off x="6808424" y="189907"/>
            <a:ext cx="5299113" cy="369332"/>
          </a:xfrm>
          <a:prstGeom prst="rect">
            <a:avLst/>
          </a:prstGeom>
          <a:noFill/>
        </p:spPr>
        <p:txBody>
          <a:bodyPr wrap="square" rtlCol="0">
            <a:spAutoFit/>
          </a:bodyPr>
          <a:lstStyle/>
          <a:p>
            <a:r>
              <a:rPr lang="en-GB" dirty="0"/>
              <a:t>A B C D E F G H </a:t>
            </a:r>
            <a:r>
              <a:rPr lang="en-GB" dirty="0">
                <a:solidFill>
                  <a:srgbClr val="00B0F0"/>
                </a:solidFill>
              </a:rPr>
              <a:t>I J K L M N O P </a:t>
            </a:r>
            <a:r>
              <a:rPr lang="en-GB" dirty="0"/>
              <a:t>Q R S T U V W X Y Z </a:t>
            </a:r>
          </a:p>
        </p:txBody>
      </p:sp>
      <p:sp>
        <p:nvSpPr>
          <p:cNvPr id="6" name="Footer Placeholder 5">
            <a:extLst>
              <a:ext uri="{FF2B5EF4-FFF2-40B4-BE49-F238E27FC236}">
                <a16:creationId xmlns:a16="http://schemas.microsoft.com/office/drawing/2014/main" id="{04EA5F81-4880-5A87-A6AE-C178AFDAC1AF}"/>
              </a:ext>
            </a:extLst>
          </p:cNvPr>
          <p:cNvSpPr>
            <a:spLocks noGrp="1"/>
          </p:cNvSpPr>
          <p:nvPr>
            <p:ph type="ftr" sz="quarter" idx="11"/>
          </p:nvPr>
        </p:nvSpPr>
        <p:spPr>
          <a:xfrm>
            <a:off x="3994532" y="6587707"/>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45747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20417A4-3B8D-0098-ADBC-314E426F5C82}"/>
              </a:ext>
            </a:extLst>
          </p:cNvPr>
          <p:cNvPicPr>
            <a:picLocks noChangeAspect="1"/>
          </p:cNvPicPr>
          <p:nvPr/>
        </p:nvPicPr>
        <p:blipFill>
          <a:blip r:embed="rId2"/>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CBEB61E8-B173-67E1-7E0E-2969D87574EE}"/>
              </a:ext>
            </a:extLst>
          </p:cNvPr>
          <p:cNvSpPr>
            <a:spLocks noGrp="1"/>
          </p:cNvSpPr>
          <p:nvPr>
            <p:ph type="title"/>
          </p:nvPr>
        </p:nvSpPr>
        <p:spPr>
          <a:xfrm>
            <a:off x="425987" y="-288209"/>
            <a:ext cx="10515600" cy="1325563"/>
          </a:xfrm>
        </p:spPr>
        <p:txBody>
          <a:bodyPr>
            <a:normAutofit/>
          </a:bodyPr>
          <a:lstStyle/>
          <a:p>
            <a:r>
              <a:rPr lang="en-GB" sz="3600" b="1" dirty="0">
                <a:solidFill>
                  <a:schemeClr val="accent1">
                    <a:lumMod val="75000"/>
                  </a:schemeClr>
                </a:solidFill>
              </a:rPr>
              <a:t>Glossary of Terms</a:t>
            </a:r>
          </a:p>
        </p:txBody>
      </p:sp>
      <p:graphicFrame>
        <p:nvGraphicFramePr>
          <p:cNvPr id="4" name="Table 4">
            <a:extLst>
              <a:ext uri="{FF2B5EF4-FFF2-40B4-BE49-F238E27FC236}">
                <a16:creationId xmlns:a16="http://schemas.microsoft.com/office/drawing/2014/main" id="{0D6C7E47-4BE2-8B2E-1404-340453057742}"/>
              </a:ext>
            </a:extLst>
          </p:cNvPr>
          <p:cNvGraphicFramePr>
            <a:graphicFrameLocks noGrp="1"/>
          </p:cNvGraphicFramePr>
          <p:nvPr>
            <p:extLst>
              <p:ext uri="{D42A27DB-BD31-4B8C-83A1-F6EECF244321}">
                <p14:modId xmlns:p14="http://schemas.microsoft.com/office/powerpoint/2010/main" val="4019187114"/>
              </p:ext>
            </p:extLst>
          </p:nvPr>
        </p:nvGraphicFramePr>
        <p:xfrm>
          <a:off x="445570" y="829807"/>
          <a:ext cx="11320443" cy="5838286"/>
        </p:xfrm>
        <a:graphic>
          <a:graphicData uri="http://schemas.openxmlformats.org/drawingml/2006/table">
            <a:tbl>
              <a:tblPr firstRow="1" bandRow="1">
                <a:tableStyleId>{7DF18680-E054-41AD-8BC1-D1AEF772440D}</a:tableStyleId>
              </a:tblPr>
              <a:tblGrid>
                <a:gridCol w="2066274">
                  <a:extLst>
                    <a:ext uri="{9D8B030D-6E8A-4147-A177-3AD203B41FA5}">
                      <a16:colId xmlns:a16="http://schemas.microsoft.com/office/drawing/2014/main" val="3028333170"/>
                    </a:ext>
                  </a:extLst>
                </a:gridCol>
                <a:gridCol w="5480688">
                  <a:extLst>
                    <a:ext uri="{9D8B030D-6E8A-4147-A177-3AD203B41FA5}">
                      <a16:colId xmlns:a16="http://schemas.microsoft.com/office/drawing/2014/main" val="2306669948"/>
                    </a:ext>
                  </a:extLst>
                </a:gridCol>
                <a:gridCol w="3773481">
                  <a:extLst>
                    <a:ext uri="{9D8B030D-6E8A-4147-A177-3AD203B41FA5}">
                      <a16:colId xmlns:a16="http://schemas.microsoft.com/office/drawing/2014/main" val="2250980006"/>
                    </a:ext>
                  </a:extLst>
                </a:gridCol>
              </a:tblGrid>
              <a:tr h="718384">
                <a:tc>
                  <a:txBody>
                    <a:bodyPr/>
                    <a:lstStyle/>
                    <a:p>
                      <a:pPr algn="ctr"/>
                      <a:r>
                        <a:rPr lang="en-GB" sz="1800" dirty="0">
                          <a:solidFill>
                            <a:schemeClr val="tx1"/>
                          </a:solidFill>
                        </a:rPr>
                        <a:t>Term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Example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9548460"/>
                  </a:ext>
                </a:extLst>
              </a:tr>
              <a:tr h="7183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Palindrome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A word, phrase, or sentence that reads the same forward and backward.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"level" or "Madam, I'm Adam."</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76083197"/>
                  </a:ext>
                </a:extLst>
              </a:tr>
              <a:tr h="718384">
                <a:tc>
                  <a:txBody>
                    <a:bodyPr/>
                    <a:lstStyle/>
                    <a:p>
                      <a:pPr algn="ctr"/>
                      <a:r>
                        <a:rPr lang="en-GB" sz="1800" b="0" kern="1200" dirty="0">
                          <a:solidFill>
                            <a:schemeClr val="dk1"/>
                          </a:solidFill>
                          <a:effectLst/>
                        </a:rPr>
                        <a:t>Pathetic Fallacy</a:t>
                      </a: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 A literary device in which </a:t>
                      </a:r>
                      <a:r>
                        <a:rPr lang="en-GB" sz="1800" b="0" kern="1200" dirty="0">
                          <a:solidFill>
                            <a:srgbClr val="FF0000"/>
                          </a:solidFill>
                          <a:effectLst/>
                        </a:rPr>
                        <a:t>human emotions</a:t>
                      </a:r>
                      <a:r>
                        <a:rPr lang="en-GB" sz="1800" b="0" kern="1200" dirty="0">
                          <a:solidFill>
                            <a:schemeClr val="dk1"/>
                          </a:solidFill>
                          <a:effectLst/>
                        </a:rPr>
                        <a:t> are attributed to inanimate objects or nature.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"The raging storm reflected his anger."</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27211726"/>
                  </a:ext>
                </a:extLst>
              </a:tr>
              <a:tr h="718384">
                <a:tc>
                  <a:txBody>
                    <a:bodyPr/>
                    <a:lstStyle/>
                    <a:p>
                      <a:pPr algn="ctr"/>
                      <a:r>
                        <a:rPr lang="en-GB" sz="1800" dirty="0">
                          <a:solidFill>
                            <a:schemeClr val="tx1"/>
                          </a:solidFill>
                        </a:rPr>
                        <a:t>Personification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A figure of speech in which </a:t>
                      </a:r>
                      <a:r>
                        <a:rPr lang="en-GB" sz="1800" b="0" kern="1200" dirty="0">
                          <a:solidFill>
                            <a:srgbClr val="FF0000"/>
                          </a:solidFill>
                          <a:effectLst/>
                        </a:rPr>
                        <a:t>human qualities or characteristics </a:t>
                      </a:r>
                      <a:r>
                        <a:rPr lang="en-GB" sz="1800" b="0" kern="1200" dirty="0">
                          <a:solidFill>
                            <a:schemeClr val="dk1"/>
                          </a:solidFill>
                          <a:effectLst/>
                        </a:rPr>
                        <a:t>are attributed to non-human entities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"The wind whispered through the trees."</a:t>
                      </a:r>
                      <a:endParaRPr lang="en-GB" sz="18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65265996"/>
                  </a:ext>
                </a:extLst>
              </a:tr>
              <a:tr h="988250">
                <a:tc>
                  <a:txBody>
                    <a:bodyPr/>
                    <a:lstStyle/>
                    <a:p>
                      <a:pPr algn="ctr"/>
                      <a:r>
                        <a:rPr lang="en-GB" sz="1800" b="0" kern="1200" dirty="0">
                          <a:solidFill>
                            <a:schemeClr val="dk1"/>
                          </a:solidFill>
                          <a:effectLst/>
                        </a:rPr>
                        <a:t>Repetition</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The deliberate use of words, phrases, sounds, or structures in a poem for emphasis, rhythm, or to create a pattern. </a:t>
                      </a:r>
                      <a:endParaRPr lang="en-GB" sz="1800" b="0" i="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7543747"/>
                  </a:ext>
                </a:extLst>
              </a:tr>
              <a:tr h="988250">
                <a:tc>
                  <a:txBody>
                    <a:bodyPr/>
                    <a:lstStyle/>
                    <a:p>
                      <a:pPr algn="ctr"/>
                      <a:r>
                        <a:rPr lang="en-GB" sz="1800" b="0" kern="1200" dirty="0">
                          <a:solidFill>
                            <a:schemeClr val="dk1"/>
                          </a:solidFill>
                          <a:effectLst/>
                        </a:rPr>
                        <a:t>Refrain</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kern="1200" dirty="0">
                          <a:solidFill>
                            <a:schemeClr val="dk1"/>
                          </a:solidFill>
                          <a:effectLst/>
                        </a:rPr>
                        <a:t>A repeated line, phrase, or group of lines in a poem that appears at regular intervals, often serving as a chorus or emphasizing a theme.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07744358"/>
                  </a:ext>
                </a:extLst>
              </a:tr>
              <a:tr h="988250">
                <a:tc>
                  <a:txBody>
                    <a:bodyPr/>
                    <a:lstStyle/>
                    <a:p>
                      <a:pPr algn="ctr"/>
                      <a:r>
                        <a:rPr lang="en-GB" sz="1800" b="0" kern="1200" dirty="0">
                          <a:solidFill>
                            <a:schemeClr val="dk1"/>
                          </a:solidFill>
                          <a:effectLst/>
                        </a:rPr>
                        <a:t>Rhythm</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rPr>
                        <a:t>The pattern of stressed and unstressed syllables in a line of poetry, creating a musical quality and flow.</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rPr>
                        <a:t>-Similar to </a:t>
                      </a:r>
                      <a:r>
                        <a:rPr lang="en-GB" sz="1800" b="0" kern="1200" dirty="0">
                          <a:solidFill>
                            <a:schemeClr val="dk1"/>
                          </a:solidFill>
                          <a:effectLst/>
                          <a:hlinkClick r:id="rId3" action="ppaction://hlinksldjump"/>
                        </a:rPr>
                        <a:t>Pace</a:t>
                      </a:r>
                      <a:r>
                        <a:rPr lang="en-GB" sz="1800" b="0" kern="1200" dirty="0">
                          <a:solidFill>
                            <a:schemeClr val="dk1"/>
                          </a:solidFill>
                          <a:effectLst/>
                        </a:rPr>
                        <a:t>.</a:t>
                      </a:r>
                      <a:endParaRPr lang="en-GB" sz="1800" b="0" i="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hlinkClick r:id="rId4"/>
                        </a:rPr>
                        <a:t>https://childrens.poetryarchive.org/poem/please-do-not-feed-the-animals/</a:t>
                      </a:r>
                      <a:r>
                        <a:rPr lang="en-GB" sz="1800"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6678697"/>
                  </a:ext>
                </a:extLst>
              </a:tr>
            </a:tbl>
          </a:graphicData>
        </a:graphic>
      </p:graphicFrame>
      <p:sp>
        <p:nvSpPr>
          <p:cNvPr id="5" name="TextBox 4">
            <a:extLst>
              <a:ext uri="{FF2B5EF4-FFF2-40B4-BE49-F238E27FC236}">
                <a16:creationId xmlns:a16="http://schemas.microsoft.com/office/drawing/2014/main" id="{F83385CD-082E-1C58-C00B-B145828A94DD}"/>
              </a:ext>
            </a:extLst>
          </p:cNvPr>
          <p:cNvSpPr txBox="1"/>
          <p:nvPr/>
        </p:nvSpPr>
        <p:spPr>
          <a:xfrm>
            <a:off x="6808424" y="189907"/>
            <a:ext cx="5299113" cy="369332"/>
          </a:xfrm>
          <a:prstGeom prst="rect">
            <a:avLst/>
          </a:prstGeom>
          <a:noFill/>
        </p:spPr>
        <p:txBody>
          <a:bodyPr wrap="square" rtlCol="0">
            <a:spAutoFit/>
          </a:bodyPr>
          <a:lstStyle/>
          <a:p>
            <a:r>
              <a:rPr lang="en-GB" dirty="0"/>
              <a:t>A B C D E F G H I J K L M N O </a:t>
            </a:r>
            <a:r>
              <a:rPr lang="en-GB" dirty="0">
                <a:solidFill>
                  <a:srgbClr val="00B0F0"/>
                </a:solidFill>
              </a:rPr>
              <a:t>P Q R </a:t>
            </a:r>
            <a:r>
              <a:rPr lang="en-GB" dirty="0"/>
              <a:t>S</a:t>
            </a:r>
            <a:r>
              <a:rPr lang="en-GB" dirty="0">
                <a:solidFill>
                  <a:srgbClr val="00B0F0"/>
                </a:solidFill>
              </a:rPr>
              <a:t> </a:t>
            </a:r>
            <a:r>
              <a:rPr lang="en-GB" dirty="0"/>
              <a:t>T U V W X Y Z </a:t>
            </a:r>
          </a:p>
        </p:txBody>
      </p:sp>
      <p:sp>
        <p:nvSpPr>
          <p:cNvPr id="3" name="Footer Placeholder 2">
            <a:extLst>
              <a:ext uri="{FF2B5EF4-FFF2-40B4-BE49-F238E27FC236}">
                <a16:creationId xmlns:a16="http://schemas.microsoft.com/office/drawing/2014/main" id="{6D583A71-717A-AFE6-64AD-1832E75EB11B}"/>
              </a:ext>
            </a:extLst>
          </p:cNvPr>
          <p:cNvSpPr>
            <a:spLocks noGrp="1"/>
          </p:cNvSpPr>
          <p:nvPr>
            <p:ph type="ftr" sz="quarter" idx="11"/>
          </p:nvPr>
        </p:nvSpPr>
        <p:spPr>
          <a:xfrm>
            <a:off x="3994532" y="6587706"/>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391795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D9E7DE-09BE-281D-28CC-847D889FBF0F}"/>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6" name="Rectangle: Rounded Corners 5">
            <a:extLst>
              <a:ext uri="{FF2B5EF4-FFF2-40B4-BE49-F238E27FC236}">
                <a16:creationId xmlns:a16="http://schemas.microsoft.com/office/drawing/2014/main" id="{1166652A-C873-D4A9-76F1-B00CCDA8FF36}"/>
              </a:ext>
            </a:extLst>
          </p:cNvPr>
          <p:cNvSpPr/>
          <p:nvPr/>
        </p:nvSpPr>
        <p:spPr>
          <a:xfrm>
            <a:off x="834887" y="815009"/>
            <a:ext cx="10774017"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CBEB61E8-B173-67E1-7E0E-2969D87574EE}"/>
              </a:ext>
            </a:extLst>
          </p:cNvPr>
          <p:cNvSpPr>
            <a:spLocks noGrp="1"/>
          </p:cNvSpPr>
          <p:nvPr>
            <p:ph type="title"/>
          </p:nvPr>
        </p:nvSpPr>
        <p:spPr>
          <a:xfrm>
            <a:off x="425986" y="-288209"/>
            <a:ext cx="10515600" cy="1325563"/>
          </a:xfrm>
        </p:spPr>
        <p:txBody>
          <a:bodyPr>
            <a:normAutofit/>
          </a:bodyPr>
          <a:lstStyle/>
          <a:p>
            <a:r>
              <a:rPr lang="en-GB" sz="3600" b="1" dirty="0">
                <a:solidFill>
                  <a:schemeClr val="accent1">
                    <a:lumMod val="75000"/>
                  </a:schemeClr>
                </a:solidFill>
              </a:rPr>
              <a:t>Glossary of Terms</a:t>
            </a:r>
          </a:p>
        </p:txBody>
      </p:sp>
      <p:graphicFrame>
        <p:nvGraphicFramePr>
          <p:cNvPr id="4" name="Table 4">
            <a:extLst>
              <a:ext uri="{FF2B5EF4-FFF2-40B4-BE49-F238E27FC236}">
                <a16:creationId xmlns:a16="http://schemas.microsoft.com/office/drawing/2014/main" id="{0D6C7E47-4BE2-8B2E-1404-340453057742}"/>
              </a:ext>
            </a:extLst>
          </p:cNvPr>
          <p:cNvGraphicFramePr>
            <a:graphicFrameLocks noGrp="1"/>
          </p:cNvGraphicFramePr>
          <p:nvPr>
            <p:extLst>
              <p:ext uri="{D42A27DB-BD31-4B8C-83A1-F6EECF244321}">
                <p14:modId xmlns:p14="http://schemas.microsoft.com/office/powerpoint/2010/main" val="2932555102"/>
              </p:ext>
            </p:extLst>
          </p:nvPr>
        </p:nvGraphicFramePr>
        <p:xfrm>
          <a:off x="445571" y="851836"/>
          <a:ext cx="11320443" cy="5725235"/>
        </p:xfrm>
        <a:graphic>
          <a:graphicData uri="http://schemas.openxmlformats.org/drawingml/2006/table">
            <a:tbl>
              <a:tblPr firstRow="1" bandRow="1">
                <a:tableStyleId>{5C22544A-7EE6-4342-B048-85BDC9FD1C3A}</a:tableStyleId>
              </a:tblPr>
              <a:tblGrid>
                <a:gridCol w="2066274">
                  <a:extLst>
                    <a:ext uri="{9D8B030D-6E8A-4147-A177-3AD203B41FA5}">
                      <a16:colId xmlns:a16="http://schemas.microsoft.com/office/drawing/2014/main" val="3028333170"/>
                    </a:ext>
                  </a:extLst>
                </a:gridCol>
                <a:gridCol w="5480688">
                  <a:extLst>
                    <a:ext uri="{9D8B030D-6E8A-4147-A177-3AD203B41FA5}">
                      <a16:colId xmlns:a16="http://schemas.microsoft.com/office/drawing/2014/main" val="2306669948"/>
                    </a:ext>
                  </a:extLst>
                </a:gridCol>
                <a:gridCol w="3773481">
                  <a:extLst>
                    <a:ext uri="{9D8B030D-6E8A-4147-A177-3AD203B41FA5}">
                      <a16:colId xmlns:a16="http://schemas.microsoft.com/office/drawing/2014/main" val="2250980006"/>
                    </a:ext>
                  </a:extLst>
                </a:gridCol>
              </a:tblGrid>
              <a:tr h="738615">
                <a:tc>
                  <a:txBody>
                    <a:bodyPr/>
                    <a:lstStyle/>
                    <a:p>
                      <a:pPr algn="ctr"/>
                      <a:r>
                        <a:rPr lang="en-GB" sz="1800" dirty="0">
                          <a:solidFill>
                            <a:schemeClr val="tx1"/>
                          </a:solidFill>
                        </a:rPr>
                        <a:t>Term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dirty="0">
                          <a:solidFill>
                            <a:schemeClr val="tx1"/>
                          </a:solidFill>
                        </a:rPr>
                        <a:t>Example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9548460"/>
                  </a:ext>
                </a:extLst>
              </a:tr>
              <a:tr h="1016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Simile: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figure of speech that compares two different things using "</a:t>
                      </a:r>
                      <a:r>
                        <a:rPr lang="en-GB" sz="1800" b="0" i="0" kern="1200" dirty="0">
                          <a:solidFill>
                            <a:srgbClr val="FF0000"/>
                          </a:solidFill>
                          <a:effectLst/>
                          <a:latin typeface="+mn-lt"/>
                          <a:ea typeface="+mn-ea"/>
                          <a:cs typeface="+mn-cs"/>
                        </a:rPr>
                        <a:t>like</a:t>
                      </a:r>
                      <a:r>
                        <a:rPr lang="en-GB" sz="1800" b="0" i="0" kern="1200" dirty="0">
                          <a:solidFill>
                            <a:schemeClr val="dk1"/>
                          </a:solidFill>
                          <a:effectLst/>
                          <a:latin typeface="+mn-lt"/>
                          <a:ea typeface="+mn-ea"/>
                          <a:cs typeface="+mn-cs"/>
                        </a:rPr>
                        <a:t>" or "</a:t>
                      </a:r>
                      <a:r>
                        <a:rPr lang="en-GB" sz="1800" b="0" i="0" kern="1200" dirty="0">
                          <a:solidFill>
                            <a:srgbClr val="FF0000"/>
                          </a:solidFill>
                          <a:effectLst/>
                          <a:latin typeface="+mn-lt"/>
                          <a:ea typeface="+mn-ea"/>
                          <a:cs typeface="+mn-cs"/>
                        </a:rPr>
                        <a:t>as</a:t>
                      </a:r>
                      <a:r>
                        <a:rPr lang="en-GB" sz="1800" b="0" i="0" kern="1200" dirty="0">
                          <a:solidFill>
                            <a:schemeClr val="dk1"/>
                          </a:solidFill>
                          <a:effectLst/>
                          <a:latin typeface="+mn-lt"/>
                          <a:ea typeface="+mn-ea"/>
                          <a:cs typeface="+mn-cs"/>
                        </a:rPr>
                        <a:t>.“</a:t>
                      </a:r>
                    </a:p>
                    <a:p>
                      <a:pPr algn="ctr"/>
                      <a:r>
                        <a:rPr lang="en-GB" sz="1800" b="0" i="0" kern="1200" dirty="0">
                          <a:solidFill>
                            <a:schemeClr val="dk1"/>
                          </a:solidFill>
                          <a:effectLst/>
                          <a:latin typeface="+mn-lt"/>
                          <a:ea typeface="+mn-ea"/>
                          <a:cs typeface="+mn-cs"/>
                        </a:rPr>
                        <a:t>- Different to </a:t>
                      </a:r>
                      <a:r>
                        <a:rPr lang="en-GB" sz="1800" b="0" i="0" kern="1200" dirty="0">
                          <a:solidFill>
                            <a:schemeClr val="dk1"/>
                          </a:solidFill>
                          <a:effectLst/>
                          <a:latin typeface="+mn-lt"/>
                          <a:ea typeface="+mn-ea"/>
                          <a:cs typeface="+mn-cs"/>
                          <a:hlinkClick r:id="rId3" action="ppaction://hlinksldjump"/>
                        </a:rPr>
                        <a:t>Metaphor</a:t>
                      </a:r>
                      <a:r>
                        <a:rPr lang="en-GB" sz="1800" b="0" i="0" kern="1200" dirty="0">
                          <a:solidFill>
                            <a:schemeClr val="dk1"/>
                          </a:solidFill>
                          <a:effectLst/>
                          <a:latin typeface="+mn-lt"/>
                          <a:ea typeface="+mn-ea"/>
                          <a:cs typeface="+mn-cs"/>
                        </a:rPr>
                        <a: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"Her eyes sparkled </a:t>
                      </a:r>
                      <a:r>
                        <a:rPr lang="en-GB" sz="1800" b="0" i="0" kern="1200" dirty="0">
                          <a:solidFill>
                            <a:srgbClr val="FF0000"/>
                          </a:solidFill>
                          <a:effectLst/>
                          <a:latin typeface="+mn-lt"/>
                          <a:ea typeface="+mn-ea"/>
                          <a:cs typeface="+mn-cs"/>
                        </a:rPr>
                        <a:t>like</a:t>
                      </a:r>
                      <a:r>
                        <a:rPr lang="en-GB" sz="1800" b="0" i="0" kern="1200" dirty="0">
                          <a:solidFill>
                            <a:schemeClr val="dk1"/>
                          </a:solidFill>
                          <a:effectLst/>
                          <a:latin typeface="+mn-lt"/>
                          <a:ea typeface="+mn-ea"/>
                          <a:cs typeface="+mn-cs"/>
                        </a:rPr>
                        <a:t> diamonds.“</a:t>
                      </a:r>
                    </a:p>
                    <a:p>
                      <a:pPr algn="ctr"/>
                      <a:r>
                        <a:rPr lang="en-GB" sz="1800" b="0" i="0" kern="1200" dirty="0">
                          <a:solidFill>
                            <a:schemeClr val="dk1"/>
                          </a:solidFill>
                          <a:effectLst/>
                          <a:latin typeface="+mn-lt"/>
                          <a:ea typeface="+mn-ea"/>
                          <a:cs typeface="+mn-cs"/>
                        </a:rPr>
                        <a:t>“His hair twisted around his ears </a:t>
                      </a:r>
                      <a:r>
                        <a:rPr lang="en-GB" sz="1800" b="0" i="0" kern="1200" dirty="0">
                          <a:solidFill>
                            <a:srgbClr val="FF0000"/>
                          </a:solidFill>
                          <a:effectLst/>
                          <a:latin typeface="+mn-lt"/>
                          <a:ea typeface="+mn-ea"/>
                          <a:cs typeface="+mn-cs"/>
                        </a:rPr>
                        <a:t>as</a:t>
                      </a:r>
                      <a:r>
                        <a:rPr lang="en-GB" sz="1800" b="0" i="0" kern="1200" dirty="0">
                          <a:solidFill>
                            <a:schemeClr val="dk1"/>
                          </a:solidFill>
                          <a:effectLst/>
                          <a:latin typeface="+mn-lt"/>
                          <a:ea typeface="+mn-ea"/>
                          <a:cs typeface="+mn-cs"/>
                        </a:rPr>
                        <a:t> ropes twist around a ships mast”.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35225686"/>
                  </a:ext>
                </a:extLst>
              </a:tr>
              <a:tr h="738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Stanza</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group of lines within a poem that form a unified unit, often separated by an empty line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7543747"/>
                  </a:ext>
                </a:extLst>
              </a:tr>
              <a:tr h="738615">
                <a:tc>
                  <a:txBody>
                    <a:bodyPr/>
                    <a:lstStyle/>
                    <a:p>
                      <a:pPr algn="ctr"/>
                      <a:r>
                        <a:rPr lang="en-GB" sz="1800" b="0" i="0" kern="1200" dirty="0">
                          <a:solidFill>
                            <a:schemeClr val="dk1"/>
                          </a:solidFill>
                          <a:effectLst/>
                          <a:latin typeface="+mn-lt"/>
                          <a:ea typeface="+mn-ea"/>
                          <a:cs typeface="+mn-cs"/>
                        </a:rPr>
                        <a:t>Stress</a:t>
                      </a: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The emphasis or accent placed on certain syllables within a word or line of poetry.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Example: In the word "poetry," the stress falls on the first syllable, "po-".</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07744358"/>
                  </a:ext>
                </a:extLst>
              </a:tr>
              <a:tr h="738615">
                <a:tc>
                  <a:txBody>
                    <a:bodyPr/>
                    <a:lstStyle/>
                    <a:p>
                      <a:pPr algn="ctr"/>
                      <a:r>
                        <a:rPr lang="en-GB" sz="1800" b="0" i="0" kern="1200" dirty="0">
                          <a:solidFill>
                            <a:schemeClr val="dk1"/>
                          </a:solidFill>
                          <a:effectLst/>
                          <a:latin typeface="+mn-lt"/>
                          <a:ea typeface="+mn-ea"/>
                          <a:cs typeface="+mn-cs"/>
                        </a:rPr>
                        <a:t>Syllable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unit of sound in a word, consisting of a vowel sound or a combination of vowel and consonant sounds.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Example: "Butterfly" has three syllables: "but-</a:t>
                      </a:r>
                      <a:r>
                        <a:rPr lang="en-GB" sz="1800" b="0" i="0" kern="1200" dirty="0" err="1">
                          <a:solidFill>
                            <a:schemeClr val="dk1"/>
                          </a:solidFill>
                          <a:effectLst/>
                          <a:latin typeface="+mn-lt"/>
                          <a:ea typeface="+mn-ea"/>
                          <a:cs typeface="+mn-cs"/>
                        </a:rPr>
                        <a:t>ter</a:t>
                      </a:r>
                      <a:r>
                        <a:rPr lang="en-GB" sz="1800" b="0" i="0" kern="1200" dirty="0">
                          <a:solidFill>
                            <a:schemeClr val="dk1"/>
                          </a:solidFill>
                          <a:effectLst/>
                          <a:latin typeface="+mn-lt"/>
                          <a:ea typeface="+mn-ea"/>
                          <a:cs typeface="+mn-cs"/>
                        </a:rPr>
                        <a:t>-fly."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76642930"/>
                  </a:ext>
                </a:extLst>
              </a:tr>
              <a:tr h="738615">
                <a:tc>
                  <a:txBody>
                    <a:bodyPr/>
                    <a:lstStyle/>
                    <a:p>
                      <a:pPr algn="ctr"/>
                      <a:r>
                        <a:rPr lang="en-GB" sz="1800" b="0" i="0" kern="1200">
                          <a:solidFill>
                            <a:schemeClr val="dk1"/>
                          </a:solidFill>
                          <a:effectLst/>
                          <a:latin typeface="+mn-lt"/>
                          <a:ea typeface="+mn-ea"/>
                          <a:cs typeface="+mn-cs"/>
                        </a:rPr>
                        <a:t>Verse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A single line of poetry, often used interchangeably with the term "line."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80976745"/>
                  </a:ext>
                </a:extLst>
              </a:tr>
              <a:tr h="1016080">
                <a:tc>
                  <a:txBody>
                    <a:bodyPr/>
                    <a:lstStyle/>
                    <a:p>
                      <a:pPr algn="ctr"/>
                      <a:r>
                        <a:rPr lang="en-GB" sz="1800" b="0" i="0" kern="1200" dirty="0">
                          <a:solidFill>
                            <a:schemeClr val="dk1"/>
                          </a:solidFill>
                          <a:effectLst/>
                          <a:latin typeface="+mn-lt"/>
                          <a:ea typeface="+mn-ea"/>
                          <a:cs typeface="+mn-cs"/>
                        </a:rPr>
                        <a:t>Word play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The use of words or phrases with multiple meanings, or the manipulation of language for humorous or clever effects.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800" b="0" i="0" kern="1200" dirty="0">
                          <a:solidFill>
                            <a:schemeClr val="dk1"/>
                          </a:solidFill>
                          <a:effectLst/>
                          <a:latin typeface="+mn-lt"/>
                          <a:ea typeface="+mn-ea"/>
                          <a:cs typeface="+mn-cs"/>
                        </a:rPr>
                        <a:t> "Time flies like an arrow; fruit flies like a banana."</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2006020"/>
                  </a:ext>
                </a:extLst>
              </a:tr>
            </a:tbl>
          </a:graphicData>
        </a:graphic>
      </p:graphicFrame>
      <p:sp>
        <p:nvSpPr>
          <p:cNvPr id="5" name="TextBox 4">
            <a:extLst>
              <a:ext uri="{FF2B5EF4-FFF2-40B4-BE49-F238E27FC236}">
                <a16:creationId xmlns:a16="http://schemas.microsoft.com/office/drawing/2014/main" id="{F83385CD-082E-1C58-C00B-B145828A94DD}"/>
              </a:ext>
            </a:extLst>
          </p:cNvPr>
          <p:cNvSpPr txBox="1"/>
          <p:nvPr/>
        </p:nvSpPr>
        <p:spPr>
          <a:xfrm>
            <a:off x="6808424" y="189907"/>
            <a:ext cx="5299113" cy="369332"/>
          </a:xfrm>
          <a:prstGeom prst="rect">
            <a:avLst/>
          </a:prstGeom>
          <a:noFill/>
        </p:spPr>
        <p:txBody>
          <a:bodyPr wrap="square" rtlCol="0">
            <a:spAutoFit/>
          </a:bodyPr>
          <a:lstStyle/>
          <a:p>
            <a:r>
              <a:rPr lang="en-GB" dirty="0"/>
              <a:t>A B C D E F G H I J K L M N O P Q R </a:t>
            </a:r>
            <a:r>
              <a:rPr lang="en-GB" dirty="0">
                <a:solidFill>
                  <a:srgbClr val="00B0F0"/>
                </a:solidFill>
              </a:rPr>
              <a:t>S T U V W X Y Z </a:t>
            </a:r>
          </a:p>
        </p:txBody>
      </p:sp>
      <p:sp>
        <p:nvSpPr>
          <p:cNvPr id="7" name="Footer Placeholder 6">
            <a:extLst>
              <a:ext uri="{FF2B5EF4-FFF2-40B4-BE49-F238E27FC236}">
                <a16:creationId xmlns:a16="http://schemas.microsoft.com/office/drawing/2014/main" id="{63C34954-1BCB-8B15-5DC4-751051CDAEBC}"/>
              </a:ext>
            </a:extLst>
          </p:cNvPr>
          <p:cNvSpPr>
            <a:spLocks noGrp="1"/>
          </p:cNvSpPr>
          <p:nvPr>
            <p:ph type="ftr" sz="quarter" idx="11"/>
          </p:nvPr>
        </p:nvSpPr>
        <p:spPr>
          <a:xfrm>
            <a:off x="3862328" y="6587707"/>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383054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524E5-C12A-2128-E8DF-526434D150CD}"/>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5" name="Rectangle: Rounded Corners 4">
            <a:extLst>
              <a:ext uri="{FF2B5EF4-FFF2-40B4-BE49-F238E27FC236}">
                <a16:creationId xmlns:a16="http://schemas.microsoft.com/office/drawing/2014/main" id="{285B7990-18C5-42AC-708B-D71EB4B07A3C}"/>
              </a:ext>
            </a:extLst>
          </p:cNvPr>
          <p:cNvSpPr/>
          <p:nvPr/>
        </p:nvSpPr>
        <p:spPr>
          <a:xfrm>
            <a:off x="834887" y="815009"/>
            <a:ext cx="10774017"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F91A7998-7642-ECBC-A227-912CE9EDD24B}"/>
              </a:ext>
            </a:extLst>
          </p:cNvPr>
          <p:cNvSpPr>
            <a:spLocks noGrp="1"/>
          </p:cNvSpPr>
          <p:nvPr>
            <p:ph type="title"/>
          </p:nvPr>
        </p:nvSpPr>
        <p:spPr>
          <a:xfrm>
            <a:off x="435778" y="-304733"/>
            <a:ext cx="10515600" cy="1325563"/>
          </a:xfrm>
          <a:ln>
            <a:noFill/>
          </a:ln>
        </p:spPr>
        <p:txBody>
          <a:bodyPr>
            <a:normAutofit/>
          </a:bodyPr>
          <a:lstStyle/>
          <a:p>
            <a:r>
              <a:rPr lang="en-GB" sz="3600" b="1" dirty="0">
                <a:solidFill>
                  <a:srgbClr val="FF0000"/>
                </a:solidFill>
              </a:rPr>
              <a:t>Types of Poems</a:t>
            </a:r>
          </a:p>
        </p:txBody>
      </p:sp>
      <p:graphicFrame>
        <p:nvGraphicFramePr>
          <p:cNvPr id="6" name="Table 4">
            <a:extLst>
              <a:ext uri="{FF2B5EF4-FFF2-40B4-BE49-F238E27FC236}">
                <a16:creationId xmlns:a16="http://schemas.microsoft.com/office/drawing/2014/main" id="{3A55FA7D-D139-A30C-4015-CD7233111116}"/>
              </a:ext>
            </a:extLst>
          </p:cNvPr>
          <p:cNvGraphicFramePr>
            <a:graphicFrameLocks noGrp="1"/>
          </p:cNvGraphicFramePr>
          <p:nvPr>
            <p:extLst>
              <p:ext uri="{D42A27DB-BD31-4B8C-83A1-F6EECF244321}">
                <p14:modId xmlns:p14="http://schemas.microsoft.com/office/powerpoint/2010/main" val="847343498"/>
              </p:ext>
            </p:extLst>
          </p:nvPr>
        </p:nvGraphicFramePr>
        <p:xfrm>
          <a:off x="435778" y="775730"/>
          <a:ext cx="11320443" cy="5724461"/>
        </p:xfrm>
        <a:graphic>
          <a:graphicData uri="http://schemas.openxmlformats.org/drawingml/2006/table">
            <a:tbl>
              <a:tblPr firstRow="1" bandRow="1">
                <a:tableStyleId>{5C22544A-7EE6-4342-B048-85BDC9FD1C3A}</a:tableStyleId>
              </a:tblPr>
              <a:tblGrid>
                <a:gridCol w="2197253">
                  <a:extLst>
                    <a:ext uri="{9D8B030D-6E8A-4147-A177-3AD203B41FA5}">
                      <a16:colId xmlns:a16="http://schemas.microsoft.com/office/drawing/2014/main" val="3028333170"/>
                    </a:ext>
                  </a:extLst>
                </a:gridCol>
                <a:gridCol w="9123190">
                  <a:extLst>
                    <a:ext uri="{9D8B030D-6E8A-4147-A177-3AD203B41FA5}">
                      <a16:colId xmlns:a16="http://schemas.microsoft.com/office/drawing/2014/main" val="2306669948"/>
                    </a:ext>
                  </a:extLst>
                </a:gridCol>
              </a:tblGrid>
              <a:tr h="783441">
                <a:tc>
                  <a:txBody>
                    <a:bodyPr/>
                    <a:lstStyle/>
                    <a:p>
                      <a:pPr algn="ctr"/>
                      <a:r>
                        <a:rPr lang="en-GB" sz="1800" dirty="0">
                          <a:solidFill>
                            <a:schemeClr val="tx1"/>
                          </a:solidFill>
                        </a:rPr>
                        <a:t>Poem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29548460"/>
                  </a:ext>
                </a:extLst>
              </a:tr>
              <a:tr h="1077745">
                <a:tc>
                  <a:txBody>
                    <a:bodyPr/>
                    <a:lstStyle/>
                    <a:p>
                      <a:pPr algn="ctr"/>
                      <a:r>
                        <a:rPr lang="en-GB" sz="1800" b="0" i="0" kern="1200" dirty="0">
                          <a:solidFill>
                            <a:schemeClr val="dk1"/>
                          </a:solidFill>
                          <a:effectLst/>
                          <a:latin typeface="+mn-lt"/>
                          <a:ea typeface="+mn-ea"/>
                          <a:cs typeface="+mn-cs"/>
                        </a:rPr>
                        <a:t>Acrostic</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poem where the first letter of each line, when read vertically, spells out a word or phrase related to the poem's theme.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97543747"/>
                  </a:ext>
                </a:extLst>
              </a:tr>
              <a:tr h="783441">
                <a:tc>
                  <a:txBody>
                    <a:bodyPr/>
                    <a:lstStyle/>
                    <a:p>
                      <a:pPr algn="ctr"/>
                      <a:r>
                        <a:rPr lang="en-GB" sz="1800" b="0" i="0" kern="1200" dirty="0">
                          <a:solidFill>
                            <a:schemeClr val="dk1"/>
                          </a:solidFill>
                          <a:effectLst/>
                          <a:latin typeface="+mn-lt"/>
                          <a:ea typeface="+mn-ea"/>
                          <a:cs typeface="+mn-cs"/>
                        </a:rPr>
                        <a:t>Cento</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poem created by stitching together lines or phrases from other poems to form a new composition</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07744358"/>
                  </a:ext>
                </a:extLst>
              </a:tr>
              <a:tr h="783441">
                <a:tc>
                  <a:txBody>
                    <a:bodyPr/>
                    <a:lstStyle/>
                    <a:p>
                      <a:pPr algn="ctr"/>
                      <a:r>
                        <a:rPr lang="en-GB" sz="1800" b="0" i="0" kern="1200" dirty="0">
                          <a:solidFill>
                            <a:schemeClr val="dk1"/>
                          </a:solidFill>
                          <a:effectLst/>
                          <a:latin typeface="+mn-lt"/>
                          <a:ea typeface="+mn-ea"/>
                          <a:cs typeface="+mn-cs"/>
                        </a:rPr>
                        <a:t>Epitaph</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short poem or inscription written on a tombstone to honour or remember someone who has passed away.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31153056"/>
                  </a:ext>
                </a:extLst>
              </a:tr>
              <a:tr h="1077745">
                <a:tc>
                  <a:txBody>
                    <a:bodyPr/>
                    <a:lstStyle/>
                    <a:p>
                      <a:pPr algn="ctr"/>
                      <a:r>
                        <a:rPr lang="en-GB" sz="1800" b="0" i="0" kern="1200" dirty="0">
                          <a:solidFill>
                            <a:schemeClr val="dk1"/>
                          </a:solidFill>
                          <a:effectLst/>
                          <a:latin typeface="+mn-lt"/>
                          <a:ea typeface="+mn-ea"/>
                          <a:cs typeface="+mn-cs"/>
                        </a:rPr>
                        <a:t>Free Verse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 A type of poetry that does not follow a specific rhyme scheme or meter. It allows for greater freedom in expressing thoughts and emotions.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27010060"/>
                  </a:ext>
                </a:extLst>
              </a:tr>
              <a:tr h="1218648">
                <a:tc>
                  <a:txBody>
                    <a:bodyPr/>
                    <a:lstStyle/>
                    <a:p>
                      <a:pPr algn="ctr"/>
                      <a:r>
                        <a:rPr lang="en-GB" sz="1800" b="0" i="0" kern="1200" dirty="0">
                          <a:solidFill>
                            <a:schemeClr val="dk1"/>
                          </a:solidFill>
                          <a:effectLst/>
                          <a:latin typeface="+mn-lt"/>
                          <a:ea typeface="+mn-ea"/>
                          <a:cs typeface="+mn-cs"/>
                        </a:rPr>
                        <a:t>Haiku</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traditional form of Japanese poetry consisting of three lines with a total of 17 syllables. The first and third lines have 5 syllables, and the second line has 7 syllables. </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25928957"/>
                  </a:ext>
                </a:extLst>
              </a:tr>
            </a:tbl>
          </a:graphicData>
        </a:graphic>
      </p:graphicFrame>
      <p:sp>
        <p:nvSpPr>
          <p:cNvPr id="4" name="TextBox 3">
            <a:extLst>
              <a:ext uri="{FF2B5EF4-FFF2-40B4-BE49-F238E27FC236}">
                <a16:creationId xmlns:a16="http://schemas.microsoft.com/office/drawing/2014/main" id="{F746A4FE-9033-3719-1885-F2D56B1262FE}"/>
              </a:ext>
            </a:extLst>
          </p:cNvPr>
          <p:cNvSpPr txBox="1"/>
          <p:nvPr/>
        </p:nvSpPr>
        <p:spPr>
          <a:xfrm>
            <a:off x="6808424" y="189907"/>
            <a:ext cx="5299113" cy="369332"/>
          </a:xfrm>
          <a:prstGeom prst="rect">
            <a:avLst/>
          </a:prstGeom>
          <a:noFill/>
        </p:spPr>
        <p:txBody>
          <a:bodyPr wrap="square" rtlCol="0">
            <a:spAutoFit/>
          </a:bodyPr>
          <a:lstStyle/>
          <a:p>
            <a:r>
              <a:rPr lang="en-GB" dirty="0">
                <a:solidFill>
                  <a:srgbClr val="00B0F0"/>
                </a:solidFill>
              </a:rPr>
              <a:t>A B C D E F G H </a:t>
            </a:r>
            <a:r>
              <a:rPr lang="en-GB" dirty="0"/>
              <a:t>I J K L M N O P Q R S T U V W X Y Z </a:t>
            </a:r>
          </a:p>
        </p:txBody>
      </p:sp>
      <p:sp>
        <p:nvSpPr>
          <p:cNvPr id="7" name="Footer Placeholder 6">
            <a:extLst>
              <a:ext uri="{FF2B5EF4-FFF2-40B4-BE49-F238E27FC236}">
                <a16:creationId xmlns:a16="http://schemas.microsoft.com/office/drawing/2014/main" id="{21D713F3-5228-341D-A951-4C6D0AA4A30D}"/>
              </a:ext>
            </a:extLst>
          </p:cNvPr>
          <p:cNvSpPr>
            <a:spLocks noGrp="1"/>
          </p:cNvSpPr>
          <p:nvPr>
            <p:ph type="ftr" sz="quarter" idx="11"/>
          </p:nvPr>
        </p:nvSpPr>
        <p:spPr>
          <a:xfrm>
            <a:off x="3972498" y="6609740"/>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4163336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62E6D7-6BE2-1018-B99A-53C24453DE95}"/>
              </a:ext>
            </a:extLst>
          </p:cNvPr>
          <p:cNvPicPr>
            <a:picLocks noChangeAspect="1"/>
          </p:cNvPicPr>
          <p:nvPr/>
        </p:nvPicPr>
        <p:blipFill rotWithShape="1">
          <a:blip r:embed="rId2"/>
          <a:srcRect l="-163" t="29033" r="163"/>
          <a:stretch/>
        </p:blipFill>
        <p:spPr>
          <a:xfrm>
            <a:off x="-218661" y="0"/>
            <a:ext cx="12474926" cy="6858000"/>
          </a:xfrm>
          <a:prstGeom prst="rect">
            <a:avLst/>
          </a:prstGeom>
        </p:spPr>
      </p:pic>
      <p:sp>
        <p:nvSpPr>
          <p:cNvPr id="5" name="Rectangle: Rounded Corners 4">
            <a:extLst>
              <a:ext uri="{FF2B5EF4-FFF2-40B4-BE49-F238E27FC236}">
                <a16:creationId xmlns:a16="http://schemas.microsoft.com/office/drawing/2014/main" id="{8B9D92DB-B314-0AEE-AAA7-7A509BDF432F}"/>
              </a:ext>
            </a:extLst>
          </p:cNvPr>
          <p:cNvSpPr/>
          <p:nvPr/>
        </p:nvSpPr>
        <p:spPr>
          <a:xfrm>
            <a:off x="834887" y="815009"/>
            <a:ext cx="10774017" cy="5466521"/>
          </a:xfrm>
          <a:prstGeom prst="round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F91A7998-7642-ECBC-A227-912CE9EDD24B}"/>
              </a:ext>
            </a:extLst>
          </p:cNvPr>
          <p:cNvSpPr>
            <a:spLocks noGrp="1"/>
          </p:cNvSpPr>
          <p:nvPr>
            <p:ph type="title"/>
          </p:nvPr>
        </p:nvSpPr>
        <p:spPr>
          <a:xfrm>
            <a:off x="435778" y="-288209"/>
            <a:ext cx="10515600" cy="1325563"/>
          </a:xfrm>
          <a:ln>
            <a:noFill/>
          </a:ln>
        </p:spPr>
        <p:txBody>
          <a:bodyPr>
            <a:normAutofit/>
          </a:bodyPr>
          <a:lstStyle/>
          <a:p>
            <a:r>
              <a:rPr lang="en-GB" sz="3600" b="1" dirty="0">
                <a:solidFill>
                  <a:srgbClr val="FF0000"/>
                </a:solidFill>
              </a:rPr>
              <a:t>Types of Poems</a:t>
            </a:r>
          </a:p>
        </p:txBody>
      </p:sp>
      <p:graphicFrame>
        <p:nvGraphicFramePr>
          <p:cNvPr id="6" name="Table 4">
            <a:extLst>
              <a:ext uri="{FF2B5EF4-FFF2-40B4-BE49-F238E27FC236}">
                <a16:creationId xmlns:a16="http://schemas.microsoft.com/office/drawing/2014/main" id="{3A55FA7D-D139-A30C-4015-CD7233111116}"/>
              </a:ext>
            </a:extLst>
          </p:cNvPr>
          <p:cNvGraphicFramePr>
            <a:graphicFrameLocks noGrp="1"/>
          </p:cNvGraphicFramePr>
          <p:nvPr>
            <p:extLst>
              <p:ext uri="{D42A27DB-BD31-4B8C-83A1-F6EECF244321}">
                <p14:modId xmlns:p14="http://schemas.microsoft.com/office/powerpoint/2010/main" val="135862842"/>
              </p:ext>
            </p:extLst>
          </p:nvPr>
        </p:nvGraphicFramePr>
        <p:xfrm>
          <a:off x="435778" y="755853"/>
          <a:ext cx="11320443" cy="5744338"/>
        </p:xfrm>
        <a:graphic>
          <a:graphicData uri="http://schemas.openxmlformats.org/drawingml/2006/table">
            <a:tbl>
              <a:tblPr firstRow="1" bandRow="1">
                <a:tableStyleId>{5C22544A-7EE6-4342-B048-85BDC9FD1C3A}</a:tableStyleId>
              </a:tblPr>
              <a:tblGrid>
                <a:gridCol w="2197253">
                  <a:extLst>
                    <a:ext uri="{9D8B030D-6E8A-4147-A177-3AD203B41FA5}">
                      <a16:colId xmlns:a16="http://schemas.microsoft.com/office/drawing/2014/main" val="3028333170"/>
                    </a:ext>
                  </a:extLst>
                </a:gridCol>
                <a:gridCol w="9123190">
                  <a:extLst>
                    <a:ext uri="{9D8B030D-6E8A-4147-A177-3AD203B41FA5}">
                      <a16:colId xmlns:a16="http://schemas.microsoft.com/office/drawing/2014/main" val="2306669948"/>
                    </a:ext>
                  </a:extLst>
                </a:gridCol>
              </a:tblGrid>
              <a:tr h="734362">
                <a:tc>
                  <a:txBody>
                    <a:bodyPr/>
                    <a:lstStyle/>
                    <a:p>
                      <a:pPr algn="ctr"/>
                      <a:r>
                        <a:rPr lang="en-GB" sz="1800" dirty="0">
                          <a:solidFill>
                            <a:schemeClr val="tx1"/>
                          </a:solidFill>
                        </a:rPr>
                        <a:t>Poem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dirty="0">
                          <a:solidFill>
                            <a:schemeClr val="tx1"/>
                          </a:solidFill>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29548460"/>
                  </a:ext>
                </a:extLst>
              </a:tr>
              <a:tr h="1010230">
                <a:tc>
                  <a:txBody>
                    <a:bodyPr/>
                    <a:lstStyle/>
                    <a:p>
                      <a:pPr algn="ctr"/>
                      <a:r>
                        <a:rPr lang="en-GB" sz="1800" b="0" i="0" kern="1200" dirty="0">
                          <a:solidFill>
                            <a:schemeClr val="dk1"/>
                          </a:solidFill>
                          <a:effectLst/>
                          <a:latin typeface="+mn-lt"/>
                          <a:ea typeface="+mn-ea"/>
                          <a:cs typeface="+mn-cs"/>
                        </a:rPr>
                        <a:t>Limerick</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humorous poem with five lines that often has a specific rhythm and rhyme scheme (AABBA). Limericks usually tell a short and funny story</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97543747"/>
                  </a:ext>
                </a:extLst>
              </a:tr>
              <a:tr h="734362">
                <a:tc>
                  <a:txBody>
                    <a:bodyPr/>
                    <a:lstStyle/>
                    <a:p>
                      <a:pPr algn="ctr"/>
                      <a:r>
                        <a:rPr lang="en-GB" sz="1800" b="0" i="0" kern="1200" dirty="0">
                          <a:solidFill>
                            <a:schemeClr val="dk1"/>
                          </a:solidFill>
                          <a:effectLst/>
                          <a:latin typeface="+mn-lt"/>
                          <a:ea typeface="+mn-ea"/>
                          <a:cs typeface="+mn-cs"/>
                        </a:rPr>
                        <a:t>Narrative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poem that tells a story, often with characters, a plot, and a sequence of events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07744358"/>
                  </a:ext>
                </a:extLst>
              </a:tr>
              <a:tr h="734362">
                <a:tc>
                  <a:txBody>
                    <a:bodyPr/>
                    <a:lstStyle/>
                    <a:p>
                      <a:pPr algn="ctr"/>
                      <a:r>
                        <a:rPr lang="en-GB" sz="1800" b="0" i="0" kern="1200" dirty="0">
                          <a:solidFill>
                            <a:schemeClr val="dk1"/>
                          </a:solidFill>
                          <a:effectLst/>
                          <a:latin typeface="+mn-lt"/>
                          <a:ea typeface="+mn-ea"/>
                          <a:cs typeface="+mn-cs"/>
                        </a:rPr>
                        <a:t>Ode</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poem that expresses admiration, praise, or celebration for a person, place, or thing.</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31153056"/>
                  </a:ext>
                </a:extLst>
              </a:tr>
              <a:tr h="735524">
                <a:tc>
                  <a:txBody>
                    <a:bodyPr/>
                    <a:lstStyle/>
                    <a:p>
                      <a:pPr algn="ctr"/>
                      <a:r>
                        <a:rPr lang="en-GB" sz="1800" b="0" i="0" kern="1200" dirty="0">
                          <a:solidFill>
                            <a:schemeClr val="dk1"/>
                          </a:solidFill>
                          <a:effectLst/>
                          <a:latin typeface="+mn-lt"/>
                          <a:ea typeface="+mn-ea"/>
                          <a:cs typeface="+mn-cs"/>
                        </a:rPr>
                        <a:t>Quatrain</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stanza or verse in a poem consisting of four lines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27010060"/>
                  </a:ext>
                </a:extLst>
              </a:tr>
              <a:tr h="957390">
                <a:tc>
                  <a:txBody>
                    <a:bodyPr/>
                    <a:lstStyle/>
                    <a:p>
                      <a:pPr algn="ctr"/>
                      <a:r>
                        <a:rPr lang="en-GB" sz="1800" b="0" i="0" kern="1200" dirty="0">
                          <a:solidFill>
                            <a:schemeClr val="dk1"/>
                          </a:solidFill>
                          <a:effectLst/>
                          <a:latin typeface="+mn-lt"/>
                          <a:ea typeface="+mn-ea"/>
                          <a:cs typeface="+mn-cs"/>
                        </a:rPr>
                        <a:t>Shape Poem (Concrete Poem)</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800" b="0" i="0" kern="1200" dirty="0">
                          <a:solidFill>
                            <a:schemeClr val="dk1"/>
                          </a:solidFill>
                          <a:effectLst/>
                          <a:latin typeface="+mn-lt"/>
                          <a:ea typeface="+mn-ea"/>
                          <a:cs typeface="+mn-cs"/>
                        </a:rPr>
                        <a:t>A poem that takes on a visual shape related to its theme. The arrangement of words on the page creates a visual representation of the subject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25928957"/>
                  </a:ext>
                </a:extLst>
              </a:tr>
              <a:tr h="8381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Sonnet</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A 14-line poem that traditionally follows a specific rhyme scheme and structure. It often explores themes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790264721"/>
                  </a:ext>
                </a:extLst>
              </a:tr>
            </a:tbl>
          </a:graphicData>
        </a:graphic>
      </p:graphicFrame>
      <p:sp>
        <p:nvSpPr>
          <p:cNvPr id="4" name="TextBox 3">
            <a:extLst>
              <a:ext uri="{FF2B5EF4-FFF2-40B4-BE49-F238E27FC236}">
                <a16:creationId xmlns:a16="http://schemas.microsoft.com/office/drawing/2014/main" id="{F746A4FE-9033-3719-1885-F2D56B1262FE}"/>
              </a:ext>
            </a:extLst>
          </p:cNvPr>
          <p:cNvSpPr txBox="1"/>
          <p:nvPr/>
        </p:nvSpPr>
        <p:spPr>
          <a:xfrm>
            <a:off x="6808424" y="189907"/>
            <a:ext cx="5299113" cy="369332"/>
          </a:xfrm>
          <a:prstGeom prst="rect">
            <a:avLst/>
          </a:prstGeom>
          <a:noFill/>
        </p:spPr>
        <p:txBody>
          <a:bodyPr wrap="square" rtlCol="0">
            <a:spAutoFit/>
          </a:bodyPr>
          <a:lstStyle/>
          <a:p>
            <a:r>
              <a:rPr lang="en-GB" dirty="0"/>
              <a:t>A B C D E F G </a:t>
            </a:r>
            <a:r>
              <a:rPr lang="en-GB" dirty="0">
                <a:solidFill>
                  <a:srgbClr val="00B0F0"/>
                </a:solidFill>
              </a:rPr>
              <a:t>H I J K L M N O P Q R S T U V W X Y Z </a:t>
            </a:r>
          </a:p>
        </p:txBody>
      </p:sp>
      <p:sp>
        <p:nvSpPr>
          <p:cNvPr id="7" name="Footer Placeholder 6">
            <a:extLst>
              <a:ext uri="{FF2B5EF4-FFF2-40B4-BE49-F238E27FC236}">
                <a16:creationId xmlns:a16="http://schemas.microsoft.com/office/drawing/2014/main" id="{556E0FAF-9A3D-4C69-A914-3BEEF6026020}"/>
              </a:ext>
            </a:extLst>
          </p:cNvPr>
          <p:cNvSpPr>
            <a:spLocks noGrp="1"/>
          </p:cNvSpPr>
          <p:nvPr>
            <p:ph type="ftr" sz="quarter" idx="11"/>
          </p:nvPr>
        </p:nvSpPr>
        <p:spPr>
          <a:xfrm>
            <a:off x="3906396" y="6565673"/>
            <a:ext cx="4114800" cy="365125"/>
          </a:xfrm>
        </p:spPr>
        <p:txBody>
          <a:bodyPr/>
          <a:lstStyle/>
          <a:p>
            <a:r>
              <a:rPr lang="en-GB" dirty="0"/>
              <a:t>Created by Pascale Thobois as part of the MTOT project 2023</a:t>
            </a:r>
          </a:p>
        </p:txBody>
      </p:sp>
    </p:spTree>
    <p:extLst>
      <p:ext uri="{BB962C8B-B14F-4D97-AF65-F5344CB8AC3E}">
        <p14:creationId xmlns:p14="http://schemas.microsoft.com/office/powerpoint/2010/main" val="69810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15542</TotalTime>
  <Words>4087</Words>
  <Application>Microsoft Office PowerPoint</Application>
  <PresentationFormat>Widescreen</PresentationFormat>
  <Paragraphs>376</Paragraphs>
  <Slides>25</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Aptos</vt:lpstr>
      <vt:lpstr>Arial</vt:lpstr>
      <vt:lpstr>Calibri</vt:lpstr>
      <vt:lpstr>Calibri Light</vt:lpstr>
      <vt:lpstr>Söhne</vt:lpstr>
      <vt:lpstr>Source Sans Pro</vt:lpstr>
      <vt:lpstr>Times New Roman</vt:lpstr>
      <vt:lpstr>Office Theme</vt:lpstr>
      <vt:lpstr>MTOT Teachers Tool Kit</vt:lpstr>
      <vt:lpstr>Purpose of this Document</vt:lpstr>
      <vt:lpstr>Purpose of MTOT</vt:lpstr>
      <vt:lpstr>Glossary of Terms</vt:lpstr>
      <vt:lpstr>Glossary of Terms</vt:lpstr>
      <vt:lpstr>Glossary of Terms</vt:lpstr>
      <vt:lpstr>Glossary of Terms</vt:lpstr>
      <vt:lpstr>Types of Poems</vt:lpstr>
      <vt:lpstr>Types of Poems</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Warm Up Activities </vt:lpstr>
      <vt:lpstr>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MTOT Teachers Tool Kit</dc:title>
  <dc:creator>Pascale Thobois</dc:creator>
  <cp:lastModifiedBy>Pascale Thobois</cp:lastModifiedBy>
  <cp:revision>22</cp:revision>
  <dcterms:created xsi:type="dcterms:W3CDTF">2023-05-31T10:25:04Z</dcterms:created>
  <dcterms:modified xsi:type="dcterms:W3CDTF">2024-04-10T18:20:01Z</dcterms:modified>
</cp:coreProperties>
</file>